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5" r:id="rId5"/>
    <p:sldId id="264" r:id="rId6"/>
    <p:sldId id="260" r:id="rId7"/>
    <p:sldId id="266" r:id="rId8"/>
    <p:sldId id="270" r:id="rId9"/>
    <p:sldId id="257" r:id="rId10"/>
    <p:sldId id="271" r:id="rId11"/>
    <p:sldId id="272" r:id="rId12"/>
    <p:sldId id="261" r:id="rId13"/>
    <p:sldId id="267" r:id="rId14"/>
    <p:sldId id="275" r:id="rId15"/>
    <p:sldId id="276" r:id="rId16"/>
    <p:sldId id="277" r:id="rId17"/>
    <p:sldId id="268" r:id="rId18"/>
    <p:sldId id="262" r:id="rId19"/>
    <p:sldId id="273" r:id="rId20"/>
    <p:sldId id="274" r:id="rId21"/>
    <p:sldId id="263" r:id="rId22"/>
    <p:sldId id="26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40"/>
  </p:normalViewPr>
  <p:slideViewPr>
    <p:cSldViewPr snapToGrid="0" snapToObjects="1" showGuides="1">
      <p:cViewPr varScale="1">
        <p:scale>
          <a:sx n="114" d="100"/>
          <a:sy n="114" d="100"/>
        </p:scale>
        <p:origin x="3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EA18-D7BB-BF41-94D0-52C0B7828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6D334-70AA-6146-82BF-4B7BBF9C73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FF7F0-B138-F646-9BF5-B34720D8E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0F037-724B-FF4E-8C5F-53F5261D8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B3CFD-71CD-EB40-A0C5-48741DC8F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36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3BB39-0692-CA45-A5A9-4F60DD47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17BF4-45F4-7A4C-84C7-7DEC22F6E6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4D195-7CAF-0E4B-897D-FF90F59E3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296E86-DD4C-8B40-A4B7-1379C213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09A0A-1193-7D4C-B366-1562D60A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0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2CA15-CB07-2345-AE3A-670EF96237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43A234-12E0-5444-8E44-DBA069A76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A7326C-80CB-3A44-8A55-F51C77642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CAA660-0D09-4740-AE96-05F8AFF80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07786-31D6-3048-8E95-921341F34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5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27E63-6EFD-4648-A84F-18D92E1B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3BF96-4ABA-E842-BF60-52A12831DD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A2847-A9DD-3E4C-9901-B7E0A39C6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9A6CC-CC52-A140-9A6F-9D44C031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7B61C-2432-A84C-97F9-31756C319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6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D083-2DE1-CD41-BFA0-908E60CB2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965A9-F1F2-3A49-BC03-AAEB80FD6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95C94-E040-6D4D-9AB6-F9C30157B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10669-F971-8E43-8919-859C62ED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AAEF67-08FA-8F47-B41D-244B0106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7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827CF-FB60-2E46-B974-14D40140D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28BA0-2E74-1345-9E02-A4F02D7F9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4B4FFB-6592-E74E-A344-0AEC1ED18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96A67-EB49-BA45-B83F-4EB749E33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B3AD03-1079-7140-B164-09B0FA6AF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09281-7DF0-1C4C-A607-2CE49B0B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37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E7D6-7375-7E40-9A6C-47E15BFF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9CCD9-7DC9-944D-B682-20788FF10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8C253-5030-724C-8E80-E0CC988E2D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294B6-700C-A342-9E53-8866EA3411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6EDD4B-88CE-4741-8F6E-7F4648FB9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68E25-4D50-D144-B8C7-208B7053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AC619A-6F22-AD40-BF14-E521E45F2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E7192F-49FA-714E-A53C-DC047B7CE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07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9835-59F9-DD40-8950-8DB8A3CDD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241F4-FD77-AF40-9056-0E9211B51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D0C2F-28D5-3049-9540-ADB36D4F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34CB8-C956-B648-989A-7C867967C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6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22B4C0-AC9F-F342-ACF5-4DAA1FFFE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EB43A2-DD17-F643-A7F7-A9952F814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0831E1-87DE-144E-9397-6460C8ED2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8392A-145C-EC46-9CA2-264E94051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9C8FC3-CC20-5848-AA3E-291B60CF7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524515-58DC-6C40-A949-5BFDA66D4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07F51-A824-9A47-A638-0A0A1E04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AE996-C68F-5E45-A59E-205113612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A90AC-DBFC-D847-AF8D-E7600E42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BC714-91FE-644F-A32D-49CEFAF6B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61BA6E-070B-F84A-9F57-CECEE38DD1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56F93-E339-3A48-9CD7-4A802EEDA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5F5DA-34A3-AF46-886A-3BECE86A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88B834-3C3D-CE42-86B3-8FDE3941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047DB-0C75-6F4B-B2F1-81929346E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08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1797B8-3F48-3C4C-8433-709780E2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FCCA0-5BFE-8C4C-90DD-2B40E7A7F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6F1F1-8968-A343-AE6E-6649DBC00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0C225-263B-EF49-904D-78CD5E7C5E13}" type="datetimeFigureOut">
              <a:rPr lang="en-US" smtClean="0"/>
              <a:t>5/21/20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8918E-2267-754A-B3AD-44E52F32B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85CF6-118B-5543-B1A5-90FD0C100E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FE7C-5E81-E04F-B25D-4360B30C8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17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4C655-1299-4C41-8E33-A616F28DAD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Station 5</a:t>
            </a:r>
            <a:br>
              <a:rPr lang="en-US" dirty="0"/>
            </a:br>
            <a:r>
              <a:rPr lang="en-US" dirty="0"/>
              <a:t>Common Conditions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4A972C-E2B2-C44C-88F4-80C6D825BC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89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66" y="146050"/>
            <a:ext cx="9356068" cy="63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92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4" y="317500"/>
            <a:ext cx="8401051" cy="630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41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3D3C-39EB-644B-B676-F1FB8B79B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Psoriasis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7ACEB-E8C6-944F-851C-80F0DD597D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Symptoms: Joint pain, rash, SOB</a:t>
            </a:r>
            <a:endParaRPr lang="en-SG" sz="4400" dirty="0"/>
          </a:p>
          <a:p>
            <a:pPr lvl="0"/>
            <a:r>
              <a:rPr lang="en-US" dirty="0"/>
              <a:t>Triggers: HIV infection, medication (steroid withdrawal; lithium, beta blockers, NSAIDs, antimalarials)</a:t>
            </a:r>
            <a:endParaRPr lang="en-SG" sz="4400" dirty="0"/>
          </a:p>
          <a:p>
            <a:pPr lvl="0"/>
            <a:r>
              <a:rPr lang="en-US" dirty="0"/>
              <a:t>Clinical Features</a:t>
            </a:r>
            <a:endParaRPr lang="en-SG" sz="4400" dirty="0"/>
          </a:p>
          <a:p>
            <a:pPr lvl="1"/>
            <a:r>
              <a:rPr lang="en-US" dirty="0"/>
              <a:t>Rash: </a:t>
            </a:r>
            <a:r>
              <a:rPr lang="en-US" dirty="0" err="1"/>
              <a:t>Papulo</a:t>
            </a:r>
            <a:r>
              <a:rPr lang="en-US" dirty="0"/>
              <a:t> squamous rash with silvery scales. Patterns include extensor (chronic plaque psoriasis; also scalp, ears), flexural, guttate, pustular, erythroderma</a:t>
            </a:r>
            <a:endParaRPr lang="en-SG" sz="4000" dirty="0"/>
          </a:p>
          <a:p>
            <a:pPr lvl="1"/>
            <a:r>
              <a:rPr lang="en-US" dirty="0"/>
              <a:t>Nails: Pitting, onycholysis, subungual </a:t>
            </a:r>
            <a:r>
              <a:rPr lang="en-US" dirty="0" err="1"/>
              <a:t>hyperketatosis</a:t>
            </a:r>
            <a:endParaRPr lang="en-SG" sz="4000" dirty="0"/>
          </a:p>
          <a:p>
            <a:pPr lvl="1"/>
            <a:r>
              <a:rPr lang="en-US" dirty="0"/>
              <a:t>Joints: RA pattern, OA pattern, spondyloarthropathy pattern, arthritis </a:t>
            </a:r>
            <a:r>
              <a:rPr lang="en-US" dirty="0" err="1"/>
              <a:t>mutilans</a:t>
            </a:r>
            <a:r>
              <a:rPr lang="en-US" dirty="0"/>
              <a:t>; also ask for </a:t>
            </a:r>
            <a:r>
              <a:rPr lang="en-US" dirty="0" err="1"/>
              <a:t>enthesitis</a:t>
            </a:r>
            <a:r>
              <a:rPr lang="en-US" dirty="0"/>
              <a:t>/dactylitis </a:t>
            </a:r>
            <a:endParaRPr lang="en-SG" sz="4000" dirty="0"/>
          </a:p>
          <a:p>
            <a:pPr lvl="1"/>
            <a:r>
              <a:rPr lang="en-US" dirty="0"/>
              <a:t>Others: ILD</a:t>
            </a:r>
            <a:endParaRPr lang="en-SG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354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2E602-62C2-CA4C-8D0E-F74AA56F6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Psoriasis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6AFB0-7C4B-FD4C-93AF-EAE617AA4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Investigations</a:t>
            </a:r>
            <a:endParaRPr lang="en-SG" sz="4400" dirty="0"/>
          </a:p>
          <a:p>
            <a:r>
              <a:rPr lang="en-US" i="1" dirty="0"/>
              <a:t>Diagnosis is clinical</a:t>
            </a:r>
            <a:endParaRPr lang="en-SG" sz="4400" dirty="0"/>
          </a:p>
          <a:p>
            <a:pPr lvl="1"/>
            <a:r>
              <a:rPr lang="en-US" dirty="0"/>
              <a:t>Imaging: Joint (pencil in cup appearance, periostitis), CXR (ILD changes)</a:t>
            </a:r>
            <a:endParaRPr lang="en-SG" sz="4000" dirty="0"/>
          </a:p>
          <a:p>
            <a:pPr lvl="0"/>
            <a:r>
              <a:rPr lang="en-US" dirty="0"/>
              <a:t>Management	</a:t>
            </a:r>
            <a:endParaRPr lang="en-SG" sz="4400" dirty="0"/>
          </a:p>
          <a:p>
            <a:pPr lvl="1"/>
            <a:r>
              <a:rPr lang="en-US" dirty="0"/>
              <a:t>Topical: </a:t>
            </a:r>
            <a:r>
              <a:rPr lang="en-US" dirty="0" err="1"/>
              <a:t>Emmoilents</a:t>
            </a:r>
            <a:r>
              <a:rPr lang="en-US" dirty="0"/>
              <a:t>, </a:t>
            </a:r>
            <a:r>
              <a:rPr lang="en-US" dirty="0" err="1"/>
              <a:t>kerotolytic</a:t>
            </a:r>
            <a:r>
              <a:rPr lang="en-US" dirty="0"/>
              <a:t>, steroids, coal tar, vit D analogues, vit A antagonist</a:t>
            </a:r>
            <a:endParaRPr lang="en-SG" sz="4000" dirty="0"/>
          </a:p>
          <a:p>
            <a:pPr lvl="1"/>
            <a:r>
              <a:rPr lang="en-US" b="1" dirty="0"/>
              <a:t>Phototherapy: UVA, UVB</a:t>
            </a:r>
            <a:endParaRPr lang="en-SG" sz="4000" dirty="0"/>
          </a:p>
          <a:p>
            <a:pPr lvl="1"/>
            <a:r>
              <a:rPr lang="en-US" dirty="0"/>
              <a:t>Systemic: AVOID STEROIDS. Immunomodulators (MTX, ciclosporin), biologics (</a:t>
            </a:r>
            <a:r>
              <a:rPr lang="en-US" dirty="0" err="1"/>
              <a:t>TNFalpha</a:t>
            </a:r>
            <a:r>
              <a:rPr lang="en-US" dirty="0"/>
              <a:t> antagonists)</a:t>
            </a:r>
            <a:endParaRPr lang="en-SG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2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1219200"/>
            <a:ext cx="6375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6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188" y="365124"/>
            <a:ext cx="8718551" cy="579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58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261" y="-1"/>
            <a:ext cx="8068505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11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6F012-911E-2D4D-A328-D92A589E8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Sclerosis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9B24-54ED-B64B-A1D5-1C08889CE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Symptoms: SOB (ILD, pulmonary HTN), dysphagia, hand pain/discomfort (Raynaud’s), hypertension with proteinuria (scleroderma renal crisis)</a:t>
            </a:r>
            <a:endParaRPr lang="en-SG" sz="4400" dirty="0"/>
          </a:p>
          <a:p>
            <a:pPr lvl="0"/>
            <a:r>
              <a:rPr lang="en-US" dirty="0"/>
              <a:t>Clinical Features</a:t>
            </a:r>
            <a:endParaRPr lang="en-SG" sz="4400" dirty="0"/>
          </a:p>
          <a:p>
            <a:r>
              <a:rPr lang="en-US" i="1" dirty="0"/>
              <a:t>Important to comment whether limited or diffused</a:t>
            </a:r>
            <a:endParaRPr lang="en-SG" sz="4400" dirty="0"/>
          </a:p>
          <a:p>
            <a:pPr lvl="1"/>
            <a:r>
              <a:rPr lang="en-US" dirty="0"/>
              <a:t>Hands: Sclerodactyly, nailfold telangiectasia, </a:t>
            </a:r>
            <a:r>
              <a:rPr lang="en-US" dirty="0" err="1"/>
              <a:t>raynaud’s</a:t>
            </a:r>
            <a:r>
              <a:rPr lang="en-US" dirty="0"/>
              <a:t>, digital ulcers/pitting</a:t>
            </a:r>
            <a:endParaRPr lang="en-SG" sz="4000" dirty="0"/>
          </a:p>
          <a:p>
            <a:pPr lvl="1"/>
            <a:r>
              <a:rPr lang="en-US" dirty="0"/>
              <a:t>Face: Pinched nose, microstomia, tight skin</a:t>
            </a:r>
            <a:endParaRPr lang="en-SG" sz="4000" dirty="0"/>
          </a:p>
          <a:p>
            <a:pPr lvl="1"/>
            <a:r>
              <a:rPr lang="en-US" dirty="0"/>
              <a:t>Chest: ILD, pulmonary hypertension, salt and pepper appearance</a:t>
            </a:r>
            <a:endParaRPr lang="en-SG" sz="4000" dirty="0"/>
          </a:p>
          <a:p>
            <a:pPr lvl="1"/>
            <a:r>
              <a:rPr lang="en-US" dirty="0"/>
              <a:t>Abdomen: Esophageal dysmotility, SIBO</a:t>
            </a:r>
            <a:endParaRPr lang="en-SG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856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EA4B8-72E8-4347-9CA5-1958D925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Sclerosis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6EDA6-04C9-F241-AAEA-D722E66B9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Investigations</a:t>
            </a:r>
            <a:endParaRPr lang="en-SG" sz="4400" dirty="0"/>
          </a:p>
          <a:p>
            <a:pPr marL="0" indent="0">
              <a:buNone/>
            </a:pPr>
            <a:r>
              <a:rPr lang="en-US" i="1" dirty="0"/>
              <a:t>Diagnosis is largely clinical, abs mainly for disease prognostication</a:t>
            </a:r>
            <a:endParaRPr lang="en-SG" sz="4400" dirty="0"/>
          </a:p>
          <a:p>
            <a:pPr lvl="1"/>
            <a:r>
              <a:rPr lang="en-US" dirty="0"/>
              <a:t>Antibodies: ANA, Anti-centromere (limited, pulmonary HTN, CREST), Anti-topoisomerase/SCL70 (diffused, ILD), </a:t>
            </a:r>
            <a:r>
              <a:rPr lang="en-US" b="1" dirty="0"/>
              <a:t>Anti RNA polymerase III: Renal Crisis, Cancer</a:t>
            </a:r>
            <a:endParaRPr lang="en-SG" sz="4000" dirty="0"/>
          </a:p>
          <a:p>
            <a:pPr lvl="1"/>
            <a:r>
              <a:rPr lang="en-US" dirty="0"/>
              <a:t>Endoscopic/functional luminal evaluation</a:t>
            </a:r>
            <a:endParaRPr lang="en-SG" sz="4000" dirty="0"/>
          </a:p>
          <a:p>
            <a:pPr lvl="1"/>
            <a:r>
              <a:rPr lang="en-US" dirty="0"/>
              <a:t>Lung Function Test, HRCT, Echocardiogram</a:t>
            </a:r>
            <a:endParaRPr lang="en-SG" sz="4000" dirty="0"/>
          </a:p>
          <a:p>
            <a:pPr lvl="1"/>
            <a:r>
              <a:rPr lang="en-US" dirty="0"/>
              <a:t>Renal panel, UFEME, Urine PCR</a:t>
            </a:r>
            <a:endParaRPr lang="en-SG" sz="4000" dirty="0"/>
          </a:p>
          <a:p>
            <a:pPr lvl="0"/>
            <a:r>
              <a:rPr lang="en-US" dirty="0"/>
              <a:t>Treatment: NOT STEROIDS – steroids can precipitate renal crisis</a:t>
            </a:r>
            <a:endParaRPr lang="en-SG" sz="4400" dirty="0"/>
          </a:p>
          <a:p>
            <a:pPr lvl="1"/>
            <a:r>
              <a:rPr lang="en-US" dirty="0"/>
              <a:t>Raynaud’s: Gloves/smoking cessation, calcium channel blockers/nitrates/PDE5 inhibitor, </a:t>
            </a:r>
            <a:r>
              <a:rPr lang="en-US" dirty="0" err="1"/>
              <a:t>sympatectomy</a:t>
            </a:r>
            <a:endParaRPr lang="en-SG" sz="4000" dirty="0"/>
          </a:p>
          <a:p>
            <a:pPr lvl="1"/>
            <a:r>
              <a:rPr lang="en-US" dirty="0"/>
              <a:t>Scleroderma renal crisis: Ace inhibitors, ARBs</a:t>
            </a:r>
            <a:endParaRPr lang="en-SG" sz="4000" dirty="0"/>
          </a:p>
          <a:p>
            <a:pPr lvl="1"/>
            <a:r>
              <a:rPr lang="en-US" dirty="0"/>
              <a:t>Esophageal dysmotility: Proton pump inhibitors, prokinetics</a:t>
            </a:r>
            <a:endParaRPr lang="en-SG" sz="4000" dirty="0"/>
          </a:p>
          <a:p>
            <a:pPr lvl="1"/>
            <a:r>
              <a:rPr lang="en-US" dirty="0"/>
              <a:t>ILD: </a:t>
            </a:r>
            <a:r>
              <a:rPr lang="en-US" dirty="0" err="1"/>
              <a:t>Immunosuppresants</a:t>
            </a:r>
            <a:r>
              <a:rPr lang="en-US" dirty="0"/>
              <a:t> (cyclophosphamide) </a:t>
            </a:r>
            <a:endParaRPr lang="en-SG" sz="4000" dirty="0"/>
          </a:p>
          <a:p>
            <a:pPr lvl="1"/>
            <a:r>
              <a:rPr lang="en-US" dirty="0"/>
              <a:t>Pulmonary hypertension: Diuretics, Phosphodiesterase 5 inhibitor</a:t>
            </a:r>
            <a:endParaRPr lang="en-SG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90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66" y="523081"/>
            <a:ext cx="9066467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5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Knowing What is Common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Grave’s (7): Neck swelling, fever, periodic paralysis, agranulocytosis</a:t>
            </a:r>
            <a:endParaRPr lang="en-GB" dirty="0"/>
          </a:p>
          <a:p>
            <a:r>
              <a:rPr lang="en-US" dirty="0"/>
              <a:t>Acromegaly (7)</a:t>
            </a:r>
            <a:endParaRPr lang="en-GB" dirty="0"/>
          </a:p>
          <a:p>
            <a:r>
              <a:rPr lang="en-US" dirty="0"/>
              <a:t>Psoriasis (5): Joint Pain</a:t>
            </a:r>
            <a:endParaRPr lang="en-GB" dirty="0"/>
          </a:p>
          <a:p>
            <a:r>
              <a:rPr lang="en-US" dirty="0"/>
              <a:t>Systemic Sclerosis (5): SOB</a:t>
            </a:r>
            <a:endParaRPr lang="en-GB" dirty="0"/>
          </a:p>
          <a:p>
            <a:r>
              <a:rPr lang="en-US" dirty="0" err="1"/>
              <a:t>Ank</a:t>
            </a:r>
            <a:r>
              <a:rPr lang="en-US" dirty="0"/>
              <a:t> </a:t>
            </a:r>
            <a:r>
              <a:rPr lang="en-US" dirty="0" err="1"/>
              <a:t>Spond</a:t>
            </a:r>
            <a:r>
              <a:rPr lang="en-US" dirty="0"/>
              <a:t> (4): Back Pain</a:t>
            </a:r>
            <a:endParaRPr lang="en-GB" dirty="0"/>
          </a:p>
          <a:p>
            <a:r>
              <a:rPr lang="en-US" dirty="0"/>
              <a:t>Gout (4): Joint pain</a:t>
            </a:r>
            <a:endParaRPr lang="en-GB" dirty="0"/>
          </a:p>
          <a:p>
            <a:r>
              <a:rPr lang="en-US" dirty="0"/>
              <a:t>Others: Retinitis </a:t>
            </a:r>
            <a:r>
              <a:rPr lang="en-US" dirty="0" err="1"/>
              <a:t>pigmentosa</a:t>
            </a:r>
            <a:r>
              <a:rPr lang="en-US" dirty="0"/>
              <a:t>, MEN, NF, SLE, HHT, RA, </a:t>
            </a:r>
            <a:r>
              <a:rPr lang="en-US" dirty="0" err="1"/>
              <a:t>Sjogren’s</a:t>
            </a:r>
            <a:r>
              <a:rPr lang="en-US" dirty="0"/>
              <a:t> Tendon </a:t>
            </a:r>
            <a:r>
              <a:rPr lang="en-US" dirty="0" err="1"/>
              <a:t>Xanthoma</a:t>
            </a:r>
            <a:r>
              <a:rPr lang="en-US" dirty="0"/>
              <a:t>, DM, Hypothyroidism, TIA/hemiplegic migraine, CMT, </a:t>
            </a:r>
            <a:r>
              <a:rPr lang="en-US" dirty="0" err="1"/>
              <a:t>Osteogensis</a:t>
            </a:r>
            <a:r>
              <a:rPr lang="en-US" dirty="0"/>
              <a:t> </a:t>
            </a:r>
            <a:r>
              <a:rPr lang="en-US" dirty="0" err="1"/>
              <a:t>imperfecta</a:t>
            </a:r>
            <a:r>
              <a:rPr lang="en-US" dirty="0"/>
              <a:t>, ITP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676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57" y="0"/>
            <a:ext cx="11379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47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6B6F-DAC5-3C4F-AA79-450352748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Ankylosing Spondylitis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ED06D-DF0C-144C-B504-9083EB6C7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Symptoms: Back/neck/hip pain/stiffness</a:t>
            </a:r>
            <a:endParaRPr lang="en-SG" sz="4400" dirty="0"/>
          </a:p>
          <a:p>
            <a:pPr lvl="0"/>
            <a:r>
              <a:rPr lang="en-US" dirty="0"/>
              <a:t>Clinical Features:</a:t>
            </a:r>
            <a:endParaRPr lang="en-SG" sz="4400" dirty="0"/>
          </a:p>
          <a:p>
            <a:pPr lvl="1"/>
            <a:r>
              <a:rPr lang="en-US" dirty="0"/>
              <a:t>Description: Stooped posture with cervical hyperextension, thoracic kyphosis and loss of lumbar lordosis with protuberant abdomen</a:t>
            </a:r>
            <a:endParaRPr lang="en-SG" sz="4000" dirty="0"/>
          </a:p>
          <a:p>
            <a:pPr lvl="1"/>
            <a:r>
              <a:rPr lang="en-US" dirty="0"/>
              <a:t>Neck and lumbar ROM, Faber’s test</a:t>
            </a:r>
            <a:endParaRPr lang="en-SG" sz="4000" dirty="0"/>
          </a:p>
          <a:p>
            <a:pPr lvl="1"/>
            <a:r>
              <a:rPr lang="en-US" dirty="0"/>
              <a:t>Occipital wall distance, </a:t>
            </a:r>
            <a:r>
              <a:rPr lang="en-US" dirty="0" err="1"/>
              <a:t>schober’s</a:t>
            </a:r>
            <a:r>
              <a:rPr lang="en-US" dirty="0"/>
              <a:t> test (from PSIS extend 10cm above and 5cm below, excursion should at least be 5cm bending forward), chest expansion (&lt;2.5cm), finger floor distance</a:t>
            </a:r>
            <a:endParaRPr lang="en-SG" sz="4000" dirty="0"/>
          </a:p>
          <a:p>
            <a:pPr lvl="0"/>
            <a:r>
              <a:rPr lang="en-US" dirty="0"/>
              <a:t>Extra-articular manifestations: Anterior uveitis, atlantoaxial subluxation, apical fibrosis, aortic regurgitation, AV node dysfunction, amyloidosis, Achilles tendonitis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834633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A4900-EB18-3343-A8C5-8D24B4DF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Ankylosing Spondylitis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29E8C-3FE6-E74E-966C-E1A0A82C5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Investigations:</a:t>
            </a:r>
            <a:endParaRPr lang="en-SG" sz="4400" dirty="0"/>
          </a:p>
          <a:p>
            <a:pPr lvl="1"/>
            <a:r>
              <a:rPr lang="en-US" dirty="0"/>
              <a:t>Imaging of spine and SI joint (XR then MRI) looking for: Spine (</a:t>
            </a:r>
            <a:r>
              <a:rPr lang="en-US" dirty="0" err="1"/>
              <a:t>syndesmophytes</a:t>
            </a:r>
            <a:r>
              <a:rPr lang="en-US" dirty="0"/>
              <a:t>, squaring of vertebral bodies, </a:t>
            </a:r>
            <a:r>
              <a:rPr lang="en-US" dirty="0" err="1"/>
              <a:t>romanus</a:t>
            </a:r>
            <a:r>
              <a:rPr lang="en-US" dirty="0"/>
              <a:t> lesions), SI joint (</a:t>
            </a:r>
            <a:r>
              <a:rPr lang="en-US" dirty="0" err="1"/>
              <a:t>sacroilitis</a:t>
            </a:r>
            <a:r>
              <a:rPr lang="en-US" dirty="0"/>
              <a:t>)</a:t>
            </a:r>
            <a:endParaRPr lang="en-SG" sz="4000" dirty="0"/>
          </a:p>
          <a:p>
            <a:pPr lvl="1"/>
            <a:r>
              <a:rPr lang="en-US" dirty="0"/>
              <a:t>Laboratory: ESR/CRP, HLA B27</a:t>
            </a:r>
            <a:endParaRPr lang="en-SG" sz="4000" dirty="0"/>
          </a:p>
          <a:p>
            <a:pPr lvl="1"/>
            <a:r>
              <a:rPr lang="en-US" dirty="0"/>
              <a:t>Complications directed investigations</a:t>
            </a:r>
            <a:endParaRPr lang="en-SG" sz="4000" dirty="0"/>
          </a:p>
          <a:p>
            <a:pPr lvl="0"/>
            <a:r>
              <a:rPr lang="en-US" dirty="0"/>
              <a:t>Management</a:t>
            </a:r>
            <a:endParaRPr lang="en-SG" sz="4400" dirty="0"/>
          </a:p>
          <a:p>
            <a:pPr lvl="1"/>
            <a:r>
              <a:rPr lang="en-US" dirty="0"/>
              <a:t>Multidisciplinary: Rheumatologist, PT/OT</a:t>
            </a:r>
            <a:endParaRPr lang="en-SG" sz="4000" dirty="0"/>
          </a:p>
          <a:p>
            <a:pPr lvl="1"/>
            <a:r>
              <a:rPr lang="en-US" dirty="0"/>
              <a:t>Acute flares: NSAIDs</a:t>
            </a:r>
            <a:endParaRPr lang="en-SG" sz="4000" dirty="0"/>
          </a:p>
          <a:p>
            <a:pPr lvl="1"/>
            <a:r>
              <a:rPr lang="en-US" dirty="0"/>
              <a:t>Biologics: TNF alpha inhibitors</a:t>
            </a:r>
            <a:endParaRPr lang="en-SG" sz="4000" dirty="0"/>
          </a:p>
        </p:txBody>
      </p:sp>
    </p:spTree>
    <p:extLst>
      <p:ext uri="{BB962C8B-B14F-4D97-AF65-F5344CB8AC3E}">
        <p14:creationId xmlns:p14="http://schemas.microsoft.com/office/powerpoint/2010/main" val="168668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E0511-6323-EA49-95F8-3A7122C07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Grave’s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17E78-D5A2-9546-85DD-5A0A08546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Scenarios: Neck swelling, Agranulocytosis (sore throat/leukopenia), LL weakness (periodic paralysis)</a:t>
            </a:r>
          </a:p>
          <a:p>
            <a:pPr lvl="0"/>
            <a:r>
              <a:rPr lang="en-US" dirty="0"/>
              <a:t>Symptoms: Tremors, palpitations, increased appetite, weight loss, diarrhea, heat intolerance, oligomenorrhea, anxiety/hypervigilance, eye symptoms</a:t>
            </a:r>
          </a:p>
          <a:p>
            <a:r>
              <a:rPr lang="en-US" dirty="0"/>
              <a:t>Associations: Hypokalemic periodic paralysis, other autoimmune disorders (pernicious anemia, vitiligo, T1DM, adrenal insufficiency)</a:t>
            </a:r>
            <a:endParaRPr lang="en-SG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4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1EB38-2BA3-BE44-9BEF-7541EFA0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Grave’s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2670B-3E07-A144-9AB5-BDA3639DDB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Clinical Features</a:t>
            </a:r>
            <a:endParaRPr lang="en-SG" sz="4400" dirty="0"/>
          </a:p>
          <a:p>
            <a:pPr lvl="1"/>
            <a:r>
              <a:rPr lang="en-US" dirty="0"/>
              <a:t>UL: Palmar erythema, sweaty palms, tremors, thyroid acropachy, feel pulse, proximal myopathy</a:t>
            </a:r>
            <a:endParaRPr lang="en-SG" sz="4000" dirty="0"/>
          </a:p>
          <a:p>
            <a:pPr lvl="1"/>
            <a:r>
              <a:rPr lang="en-US" dirty="0"/>
              <a:t>Eyes: Look from top and side, test EOM</a:t>
            </a:r>
            <a:endParaRPr lang="en-SG" sz="4000" dirty="0"/>
          </a:p>
          <a:p>
            <a:pPr lvl="1"/>
            <a:r>
              <a:rPr lang="en-US" dirty="0"/>
              <a:t>Goiter: Diffusedly enlarged, bruit, check retrosternal extension</a:t>
            </a:r>
            <a:endParaRPr lang="en-SG" sz="4000" dirty="0"/>
          </a:p>
          <a:p>
            <a:pPr lvl="1"/>
            <a:r>
              <a:rPr lang="en-US" dirty="0"/>
              <a:t>CVS: Heart failure</a:t>
            </a:r>
            <a:endParaRPr lang="en-SG" sz="4000" dirty="0"/>
          </a:p>
          <a:p>
            <a:pPr lvl="1"/>
            <a:r>
              <a:rPr lang="en-US" dirty="0"/>
              <a:t>LL: Hyperreflexia, pretibial myxedema</a:t>
            </a:r>
            <a:endParaRPr lang="en-SG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77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D546E-8F55-D34C-AACA-D645B9278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Grave’s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8A0E3-5AED-B84F-BEF7-E45C7C43C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Treatment</a:t>
            </a:r>
            <a:endParaRPr lang="en-SG" sz="4400" dirty="0"/>
          </a:p>
          <a:p>
            <a:pPr lvl="1"/>
            <a:r>
              <a:rPr lang="en-US" dirty="0"/>
              <a:t>Pharmacological</a:t>
            </a:r>
            <a:endParaRPr lang="en-SG" sz="4000" dirty="0"/>
          </a:p>
          <a:p>
            <a:pPr lvl="2"/>
            <a:r>
              <a:rPr lang="en-US" dirty="0" err="1"/>
              <a:t>Thionamides</a:t>
            </a:r>
            <a:r>
              <a:rPr lang="en-US" dirty="0"/>
              <a:t> mainstay (treatment at least 1.5 years), can give propranolol for control of hyperthyroid symptoms</a:t>
            </a:r>
            <a:endParaRPr lang="en-SG" sz="3600" dirty="0"/>
          </a:p>
          <a:p>
            <a:pPr lvl="2"/>
            <a:r>
              <a:rPr lang="en-US" dirty="0" err="1"/>
              <a:t>Carbimazole</a:t>
            </a:r>
            <a:r>
              <a:rPr lang="en-US" dirty="0"/>
              <a:t> usually first line because lower hepatotoxicity</a:t>
            </a:r>
            <a:endParaRPr lang="en-SG" sz="3600" dirty="0"/>
          </a:p>
          <a:p>
            <a:pPr lvl="2"/>
            <a:r>
              <a:rPr lang="en-US" dirty="0"/>
              <a:t>PTU first line during first trimester of pregnancy because lower risk of teratogenicity (aplasia cutis, tracheoesophageal fistula, choanal atresia); </a:t>
            </a:r>
            <a:r>
              <a:rPr lang="en-US" dirty="0" err="1"/>
              <a:t>carbimazole</a:t>
            </a:r>
            <a:r>
              <a:rPr lang="en-US" dirty="0"/>
              <a:t> first line during second/third trimester</a:t>
            </a:r>
            <a:endParaRPr lang="en-SG" sz="3600" dirty="0"/>
          </a:p>
          <a:p>
            <a:pPr lvl="2"/>
            <a:r>
              <a:rPr lang="en-US" dirty="0" err="1"/>
              <a:t>Carbimazole</a:t>
            </a:r>
            <a:r>
              <a:rPr lang="en-US" dirty="0"/>
              <a:t> preferred if breastfeeding</a:t>
            </a:r>
            <a:endParaRPr lang="en-SG" sz="3600" dirty="0"/>
          </a:p>
          <a:p>
            <a:pPr lvl="2"/>
            <a:r>
              <a:rPr lang="en-US" dirty="0"/>
              <a:t>Need to counsel about agranulocytosis, hepatotoxicity</a:t>
            </a:r>
            <a:endParaRPr lang="en-SG" sz="3600" dirty="0"/>
          </a:p>
          <a:p>
            <a:pPr lvl="1"/>
            <a:r>
              <a:rPr lang="en-US" dirty="0"/>
              <a:t>Next lines of treatment include radioactive iodine (avoid children or pregnant women for 2 weeks, cannot conceive for 6 months, worsens thyroid eye disease), total thyroidectomy</a:t>
            </a:r>
            <a:endParaRPr lang="en-SG" sz="4000" dirty="0"/>
          </a:p>
          <a:p>
            <a:pPr lvl="1"/>
            <a:r>
              <a:rPr lang="en-US" dirty="0"/>
              <a:t>Thyroid eye disease: Avoid radioactive iodine. Treatment involves ophthalmology referral, </a:t>
            </a:r>
            <a:r>
              <a:rPr lang="en-US" b="1" dirty="0"/>
              <a:t>smoking cessation</a:t>
            </a:r>
            <a:r>
              <a:rPr lang="en-US" dirty="0"/>
              <a:t>, use of eyedrops, prism glasses, steroids, orbital radiation and decompression surgery</a:t>
            </a:r>
            <a:endParaRPr lang="en-SG" sz="4000" dirty="0"/>
          </a:p>
          <a:p>
            <a:pPr lvl="1"/>
            <a:r>
              <a:rPr lang="en-US" dirty="0"/>
              <a:t>Pretibial myxedema: Compression stockings, steroids</a:t>
            </a:r>
            <a:endParaRPr lang="en-SG" sz="4000" dirty="0"/>
          </a:p>
          <a:p>
            <a:pPr lvl="1"/>
            <a:r>
              <a:rPr lang="en-US" dirty="0"/>
              <a:t>Hypokalemic Periodic Paralysis</a:t>
            </a:r>
            <a:endParaRPr lang="en-SG" sz="4000" dirty="0"/>
          </a:p>
          <a:p>
            <a:pPr lvl="2"/>
            <a:r>
              <a:rPr lang="en-US" dirty="0"/>
              <a:t>Acute: Potassium replacement</a:t>
            </a:r>
            <a:endParaRPr lang="en-SG" sz="3600" dirty="0"/>
          </a:p>
          <a:p>
            <a:pPr lvl="2"/>
            <a:r>
              <a:rPr lang="en-US" dirty="0"/>
              <a:t>Chronic: Prevent triggers (high carb meals, vigorous exercise), CAI (acetazolamide)/K sparing diuretics (spironolactone), potassium replacement</a:t>
            </a:r>
            <a:endParaRPr lang="en-SG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03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763CC-7515-D647-B9D5-9E6B442B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Acromegaly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E83ABB-010C-A843-86BA-A95AA369E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Symptoms: Headache (mass effect, OSA), vision problems, poorly controlled hypertension, tiredness (from OSA), weakness, hand numbness (CTS), BGIT (increased risk of GI malignancy), DM</a:t>
            </a:r>
            <a:endParaRPr lang="en-SG" dirty="0"/>
          </a:p>
          <a:p>
            <a:pPr lvl="0"/>
            <a:r>
              <a:rPr lang="en-US" dirty="0"/>
              <a:t>Features</a:t>
            </a:r>
            <a:endParaRPr lang="en-SG" sz="4400" dirty="0"/>
          </a:p>
          <a:p>
            <a:pPr lvl="1"/>
            <a:r>
              <a:rPr lang="en-US" dirty="0"/>
              <a:t>Hands: Large hands and feet, sweaty hands, CTS</a:t>
            </a:r>
            <a:endParaRPr lang="en-SG" sz="4000" dirty="0"/>
          </a:p>
          <a:p>
            <a:pPr lvl="1"/>
            <a:r>
              <a:rPr lang="en-US" dirty="0"/>
              <a:t>Head and Neck: Coarse facial features, prominent supraorbital ridge, prognathism, increased inter-dental separation, macroglossia, bitemporal hemianopia</a:t>
            </a:r>
            <a:endParaRPr lang="en-SG" sz="4000" dirty="0"/>
          </a:p>
          <a:p>
            <a:pPr lvl="1"/>
            <a:r>
              <a:rPr lang="en-US" dirty="0"/>
              <a:t>Chest and Abdomen: </a:t>
            </a:r>
            <a:r>
              <a:rPr lang="en-US" dirty="0" err="1"/>
              <a:t>Gynaecomastia</a:t>
            </a:r>
            <a:r>
              <a:rPr lang="en-US" dirty="0"/>
              <a:t> (associated raised prolactin), acanthosis nigricans</a:t>
            </a:r>
            <a:endParaRPr lang="en-SG" sz="4000" dirty="0"/>
          </a:p>
          <a:p>
            <a:pPr lvl="1"/>
            <a:r>
              <a:rPr lang="en-US" dirty="0"/>
              <a:t>Organomegaly: Thyroid, heart, liver, spleen, kidneys</a:t>
            </a:r>
            <a:endParaRPr lang="en-SG" sz="4000" dirty="0"/>
          </a:p>
          <a:p>
            <a:pPr lvl="1"/>
            <a:r>
              <a:rPr lang="en-US" dirty="0"/>
              <a:t>Hypertension, colorectal cancer</a:t>
            </a:r>
            <a:endParaRPr lang="en-SG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35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45AB-3695-1745-AE5F-07D2EE381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Acromegaly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CAF28-86BF-7345-9060-4D6F4A94AE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Investigations</a:t>
            </a:r>
            <a:endParaRPr lang="en-SG" sz="4400" dirty="0"/>
          </a:p>
          <a:p>
            <a:pPr lvl="1"/>
            <a:r>
              <a:rPr lang="en-US" dirty="0"/>
              <a:t>Acromegaly: IGF1 (screen), OGTT looking non-suppression of GH (confirm), MRI pituitary</a:t>
            </a:r>
            <a:endParaRPr lang="en-SG" sz="4000" dirty="0"/>
          </a:p>
          <a:p>
            <a:pPr lvl="1"/>
            <a:r>
              <a:rPr lang="en-US" dirty="0"/>
              <a:t>Assess other hormones: Prolactin, T4, LH/FSH/testosterone/</a:t>
            </a:r>
            <a:r>
              <a:rPr lang="en-US" dirty="0" err="1"/>
              <a:t>oestradiol</a:t>
            </a:r>
            <a:r>
              <a:rPr lang="en-US" dirty="0"/>
              <a:t>, Short </a:t>
            </a:r>
            <a:r>
              <a:rPr lang="en-US" dirty="0" err="1"/>
              <a:t>syncathen</a:t>
            </a:r>
            <a:r>
              <a:rPr lang="en-US" dirty="0"/>
              <a:t> test/cortisol levels</a:t>
            </a:r>
            <a:endParaRPr lang="en-SG" sz="4000" dirty="0"/>
          </a:p>
          <a:p>
            <a:pPr lvl="1"/>
            <a:r>
              <a:rPr lang="en-US" dirty="0" err="1"/>
              <a:t>Cx</a:t>
            </a:r>
            <a:r>
              <a:rPr lang="en-US" dirty="0"/>
              <a:t>: OSA (polysomnogram), HTN, BGIT (endoscopic evaluation), cardiomyopathy (ECG, echo), CTS (NCS), DM (FPG, Hba1c)</a:t>
            </a:r>
            <a:endParaRPr lang="en-SG" sz="4000" dirty="0"/>
          </a:p>
          <a:p>
            <a:pPr lvl="0"/>
            <a:r>
              <a:rPr lang="en-US" dirty="0"/>
              <a:t>Treatment: Surgery (mainstay), radiotherapy (adjunct or monotherapy if unfit for surgery), medication (somatostatin analogues like octreotide, dopamine agonists like bromocriptine, GH antagonists like </a:t>
            </a:r>
            <a:r>
              <a:rPr lang="en-US" dirty="0" err="1"/>
              <a:t>Pegvisomont</a:t>
            </a:r>
            <a:r>
              <a:rPr lang="en-US" dirty="0"/>
              <a:t>)</a:t>
            </a:r>
            <a:endParaRPr lang="en-SG" sz="4400" dirty="0"/>
          </a:p>
          <a:p>
            <a:pPr lvl="0"/>
            <a:r>
              <a:rPr lang="en-US" dirty="0"/>
              <a:t>Most physical features do not regress with treatment, however features of active disease (sweating, peripheral edema) do</a:t>
            </a:r>
            <a:endParaRPr lang="en-SG" sz="4400" dirty="0"/>
          </a:p>
        </p:txBody>
      </p:sp>
    </p:spTree>
    <p:extLst>
      <p:ext uri="{BB962C8B-B14F-4D97-AF65-F5344CB8AC3E}">
        <p14:creationId xmlns:p14="http://schemas.microsoft.com/office/powerpoint/2010/main" val="3353987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50" y="87313"/>
            <a:ext cx="11318259" cy="672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65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0" y="244475"/>
            <a:ext cx="8464550" cy="6021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843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1098</Words>
  <Application>Microsoft Macintosh PowerPoint</Application>
  <PresentationFormat>Widescreen</PresentationFormat>
  <Paragraphs>102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Station 5 Common Conditions</vt:lpstr>
      <vt:lpstr>Knowing What is Common</vt:lpstr>
      <vt:lpstr>Grave’s Disease</vt:lpstr>
      <vt:lpstr>Grave’s Disease</vt:lpstr>
      <vt:lpstr>Grave’s Disease</vt:lpstr>
      <vt:lpstr>Acromegaly</vt:lpstr>
      <vt:lpstr>Acromegaly</vt:lpstr>
      <vt:lpstr>PowerPoint Presentation</vt:lpstr>
      <vt:lpstr>PowerPoint Presentation</vt:lpstr>
      <vt:lpstr>PowerPoint Presentation</vt:lpstr>
      <vt:lpstr>PowerPoint Presentation</vt:lpstr>
      <vt:lpstr>Psoriasis</vt:lpstr>
      <vt:lpstr>Psoriasis</vt:lpstr>
      <vt:lpstr>PowerPoint Presentation</vt:lpstr>
      <vt:lpstr>PowerPoint Presentation</vt:lpstr>
      <vt:lpstr>PowerPoint Presentation</vt:lpstr>
      <vt:lpstr>Systemic Sclerosis</vt:lpstr>
      <vt:lpstr>Systemic Sclerosis</vt:lpstr>
      <vt:lpstr>PowerPoint Presentation</vt:lpstr>
      <vt:lpstr>PowerPoint Presentation</vt:lpstr>
      <vt:lpstr>Ankylosing Spondylitis</vt:lpstr>
      <vt:lpstr>Ankylosing Spondylitis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5: Common Conditions</dc:title>
  <dc:creator>Zhemin Wang</dc:creator>
  <cp:lastModifiedBy>Zhemin Wang</cp:lastModifiedBy>
  <cp:revision>6</cp:revision>
  <dcterms:created xsi:type="dcterms:W3CDTF">2020-05-21T00:54:47Z</dcterms:created>
  <dcterms:modified xsi:type="dcterms:W3CDTF">2020-05-21T13:04:20Z</dcterms:modified>
</cp:coreProperties>
</file>