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3" r:id="rId5"/>
    <p:sldId id="264" r:id="rId6"/>
    <p:sldId id="278" r:id="rId7"/>
    <p:sldId id="258" r:id="rId8"/>
    <p:sldId id="260" r:id="rId9"/>
    <p:sldId id="261" r:id="rId10"/>
    <p:sldId id="262"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2"/>
  </p:normalViewPr>
  <p:slideViewPr>
    <p:cSldViewPr snapToGrid="0" snapToObjects="1" showGuides="1">
      <p:cViewPr varScale="1">
        <p:scale>
          <a:sx n="106" d="100"/>
          <a:sy n="106" d="100"/>
        </p:scale>
        <p:origin x="696"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92657-3BFB-9346-B0E8-9DBE83AF75C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BE66C4AD-0137-E240-80AC-2A7ABC0A06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0C92E45-C8E3-2943-9388-F33EFFCC95F7}"/>
              </a:ext>
            </a:extLst>
          </p:cNvPr>
          <p:cNvSpPr>
            <a:spLocks noGrp="1"/>
          </p:cNvSpPr>
          <p:nvPr>
            <p:ph type="dt" sz="half" idx="10"/>
          </p:nvPr>
        </p:nvSpPr>
        <p:spPr/>
        <p:txBody>
          <a:bodyPr/>
          <a:lstStyle/>
          <a:p>
            <a:fld id="{0F6BDE16-6E2C-BD4E-A2EB-A36AEDE4B3E8}" type="datetimeFigureOut">
              <a:rPr lang="en-US" smtClean="0"/>
              <a:t>6/22/20</a:t>
            </a:fld>
            <a:endParaRPr lang="en-US"/>
          </a:p>
        </p:txBody>
      </p:sp>
      <p:sp>
        <p:nvSpPr>
          <p:cNvPr id="5" name="Footer Placeholder 4">
            <a:extLst>
              <a:ext uri="{FF2B5EF4-FFF2-40B4-BE49-F238E27FC236}">
                <a16:creationId xmlns:a16="http://schemas.microsoft.com/office/drawing/2014/main" id="{EBD98E58-8146-4945-A974-7CECBC285D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4079C4-BF7D-8345-BCE1-06D9419B82E9}"/>
              </a:ext>
            </a:extLst>
          </p:cNvPr>
          <p:cNvSpPr>
            <a:spLocks noGrp="1"/>
          </p:cNvSpPr>
          <p:nvPr>
            <p:ph type="sldNum" sz="quarter" idx="12"/>
          </p:nvPr>
        </p:nvSpPr>
        <p:spPr/>
        <p:txBody>
          <a:bodyPr/>
          <a:lstStyle/>
          <a:p>
            <a:fld id="{E0036163-0949-0442-B806-A9D2CF5FBECB}" type="slidenum">
              <a:rPr lang="en-US" smtClean="0"/>
              <a:t>‹#›</a:t>
            </a:fld>
            <a:endParaRPr lang="en-US"/>
          </a:p>
        </p:txBody>
      </p:sp>
    </p:spTree>
    <p:extLst>
      <p:ext uri="{BB962C8B-B14F-4D97-AF65-F5344CB8AC3E}">
        <p14:creationId xmlns:p14="http://schemas.microsoft.com/office/powerpoint/2010/main" val="2495364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43A72-17B1-DD41-942A-DB2AC58ADF1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D3984B8-8678-4F46-A4FE-9D8EC7E22A6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1235712-0289-544B-8FCC-14F84C77EB17}"/>
              </a:ext>
            </a:extLst>
          </p:cNvPr>
          <p:cNvSpPr>
            <a:spLocks noGrp="1"/>
          </p:cNvSpPr>
          <p:nvPr>
            <p:ph type="dt" sz="half" idx="10"/>
          </p:nvPr>
        </p:nvSpPr>
        <p:spPr/>
        <p:txBody>
          <a:bodyPr/>
          <a:lstStyle/>
          <a:p>
            <a:fld id="{0F6BDE16-6E2C-BD4E-A2EB-A36AEDE4B3E8}" type="datetimeFigureOut">
              <a:rPr lang="en-US" smtClean="0"/>
              <a:t>6/22/20</a:t>
            </a:fld>
            <a:endParaRPr lang="en-US"/>
          </a:p>
        </p:txBody>
      </p:sp>
      <p:sp>
        <p:nvSpPr>
          <p:cNvPr id="5" name="Footer Placeholder 4">
            <a:extLst>
              <a:ext uri="{FF2B5EF4-FFF2-40B4-BE49-F238E27FC236}">
                <a16:creationId xmlns:a16="http://schemas.microsoft.com/office/drawing/2014/main" id="{FB89E610-4086-6544-9D24-88AF3E28FB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42D42E-B2E7-3E4D-A093-70CE1F9DC67F}"/>
              </a:ext>
            </a:extLst>
          </p:cNvPr>
          <p:cNvSpPr>
            <a:spLocks noGrp="1"/>
          </p:cNvSpPr>
          <p:nvPr>
            <p:ph type="sldNum" sz="quarter" idx="12"/>
          </p:nvPr>
        </p:nvSpPr>
        <p:spPr/>
        <p:txBody>
          <a:bodyPr/>
          <a:lstStyle/>
          <a:p>
            <a:fld id="{E0036163-0949-0442-B806-A9D2CF5FBECB}" type="slidenum">
              <a:rPr lang="en-US" smtClean="0"/>
              <a:t>‹#›</a:t>
            </a:fld>
            <a:endParaRPr lang="en-US"/>
          </a:p>
        </p:txBody>
      </p:sp>
    </p:spTree>
    <p:extLst>
      <p:ext uri="{BB962C8B-B14F-4D97-AF65-F5344CB8AC3E}">
        <p14:creationId xmlns:p14="http://schemas.microsoft.com/office/powerpoint/2010/main" val="73230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F8CC5D-A357-9349-8753-27F30CA6534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957AF38-63E9-224C-877E-1F526780304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5FA6BE1-1B91-AC43-96D6-B0A2BCF45924}"/>
              </a:ext>
            </a:extLst>
          </p:cNvPr>
          <p:cNvSpPr>
            <a:spLocks noGrp="1"/>
          </p:cNvSpPr>
          <p:nvPr>
            <p:ph type="dt" sz="half" idx="10"/>
          </p:nvPr>
        </p:nvSpPr>
        <p:spPr/>
        <p:txBody>
          <a:bodyPr/>
          <a:lstStyle/>
          <a:p>
            <a:fld id="{0F6BDE16-6E2C-BD4E-A2EB-A36AEDE4B3E8}" type="datetimeFigureOut">
              <a:rPr lang="en-US" smtClean="0"/>
              <a:t>6/22/20</a:t>
            </a:fld>
            <a:endParaRPr lang="en-US"/>
          </a:p>
        </p:txBody>
      </p:sp>
      <p:sp>
        <p:nvSpPr>
          <p:cNvPr id="5" name="Footer Placeholder 4">
            <a:extLst>
              <a:ext uri="{FF2B5EF4-FFF2-40B4-BE49-F238E27FC236}">
                <a16:creationId xmlns:a16="http://schemas.microsoft.com/office/drawing/2014/main" id="{1D1BC843-F525-7E41-B423-B738995886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FF7743-6A71-8F42-8214-A1582B3289FE}"/>
              </a:ext>
            </a:extLst>
          </p:cNvPr>
          <p:cNvSpPr>
            <a:spLocks noGrp="1"/>
          </p:cNvSpPr>
          <p:nvPr>
            <p:ph type="sldNum" sz="quarter" idx="12"/>
          </p:nvPr>
        </p:nvSpPr>
        <p:spPr/>
        <p:txBody>
          <a:bodyPr/>
          <a:lstStyle/>
          <a:p>
            <a:fld id="{E0036163-0949-0442-B806-A9D2CF5FBECB}" type="slidenum">
              <a:rPr lang="en-US" smtClean="0"/>
              <a:t>‹#›</a:t>
            </a:fld>
            <a:endParaRPr lang="en-US"/>
          </a:p>
        </p:txBody>
      </p:sp>
    </p:spTree>
    <p:extLst>
      <p:ext uri="{BB962C8B-B14F-4D97-AF65-F5344CB8AC3E}">
        <p14:creationId xmlns:p14="http://schemas.microsoft.com/office/powerpoint/2010/main" val="2385463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A477-D262-1E44-8DDC-25293854DB5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1B3AD70-21C2-FD40-8E57-27A8700C968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A5AF529-29A6-884F-A5D9-9863FB3D69B1}"/>
              </a:ext>
            </a:extLst>
          </p:cNvPr>
          <p:cNvSpPr>
            <a:spLocks noGrp="1"/>
          </p:cNvSpPr>
          <p:nvPr>
            <p:ph type="dt" sz="half" idx="10"/>
          </p:nvPr>
        </p:nvSpPr>
        <p:spPr/>
        <p:txBody>
          <a:bodyPr/>
          <a:lstStyle/>
          <a:p>
            <a:fld id="{0F6BDE16-6E2C-BD4E-A2EB-A36AEDE4B3E8}" type="datetimeFigureOut">
              <a:rPr lang="en-US" smtClean="0"/>
              <a:t>6/22/20</a:t>
            </a:fld>
            <a:endParaRPr lang="en-US"/>
          </a:p>
        </p:txBody>
      </p:sp>
      <p:sp>
        <p:nvSpPr>
          <p:cNvPr id="5" name="Footer Placeholder 4">
            <a:extLst>
              <a:ext uri="{FF2B5EF4-FFF2-40B4-BE49-F238E27FC236}">
                <a16:creationId xmlns:a16="http://schemas.microsoft.com/office/drawing/2014/main" id="{02035FEC-7B6E-604B-9D23-A3BCC0EBA2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32488C-115D-2C4D-A0D7-3BA200FF2A7D}"/>
              </a:ext>
            </a:extLst>
          </p:cNvPr>
          <p:cNvSpPr>
            <a:spLocks noGrp="1"/>
          </p:cNvSpPr>
          <p:nvPr>
            <p:ph type="sldNum" sz="quarter" idx="12"/>
          </p:nvPr>
        </p:nvSpPr>
        <p:spPr/>
        <p:txBody>
          <a:bodyPr/>
          <a:lstStyle/>
          <a:p>
            <a:fld id="{E0036163-0949-0442-B806-A9D2CF5FBECB}" type="slidenum">
              <a:rPr lang="en-US" smtClean="0"/>
              <a:t>‹#›</a:t>
            </a:fld>
            <a:endParaRPr lang="en-US"/>
          </a:p>
        </p:txBody>
      </p:sp>
    </p:spTree>
    <p:extLst>
      <p:ext uri="{BB962C8B-B14F-4D97-AF65-F5344CB8AC3E}">
        <p14:creationId xmlns:p14="http://schemas.microsoft.com/office/powerpoint/2010/main" val="1949815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FF4CC-24B8-3948-8AE6-269A3EB028D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E73ADFD1-C9E0-7C4C-963B-28A399F34B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6AA97D6-ADA5-BC4F-8C4B-F30FD74DB546}"/>
              </a:ext>
            </a:extLst>
          </p:cNvPr>
          <p:cNvSpPr>
            <a:spLocks noGrp="1"/>
          </p:cNvSpPr>
          <p:nvPr>
            <p:ph type="dt" sz="half" idx="10"/>
          </p:nvPr>
        </p:nvSpPr>
        <p:spPr/>
        <p:txBody>
          <a:bodyPr/>
          <a:lstStyle/>
          <a:p>
            <a:fld id="{0F6BDE16-6E2C-BD4E-A2EB-A36AEDE4B3E8}" type="datetimeFigureOut">
              <a:rPr lang="en-US" smtClean="0"/>
              <a:t>6/22/20</a:t>
            </a:fld>
            <a:endParaRPr lang="en-US"/>
          </a:p>
        </p:txBody>
      </p:sp>
      <p:sp>
        <p:nvSpPr>
          <p:cNvPr id="5" name="Footer Placeholder 4">
            <a:extLst>
              <a:ext uri="{FF2B5EF4-FFF2-40B4-BE49-F238E27FC236}">
                <a16:creationId xmlns:a16="http://schemas.microsoft.com/office/drawing/2014/main" id="{80661539-2FA4-5A48-A616-628612D238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5D983E-CF9B-204A-8995-FD995F18DED6}"/>
              </a:ext>
            </a:extLst>
          </p:cNvPr>
          <p:cNvSpPr>
            <a:spLocks noGrp="1"/>
          </p:cNvSpPr>
          <p:nvPr>
            <p:ph type="sldNum" sz="quarter" idx="12"/>
          </p:nvPr>
        </p:nvSpPr>
        <p:spPr/>
        <p:txBody>
          <a:bodyPr/>
          <a:lstStyle/>
          <a:p>
            <a:fld id="{E0036163-0949-0442-B806-A9D2CF5FBECB}" type="slidenum">
              <a:rPr lang="en-US" smtClean="0"/>
              <a:t>‹#›</a:t>
            </a:fld>
            <a:endParaRPr lang="en-US"/>
          </a:p>
        </p:txBody>
      </p:sp>
    </p:spTree>
    <p:extLst>
      <p:ext uri="{BB962C8B-B14F-4D97-AF65-F5344CB8AC3E}">
        <p14:creationId xmlns:p14="http://schemas.microsoft.com/office/powerpoint/2010/main" val="742596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4A236-64FC-5F44-B53D-DB64F0BB797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61610F6-CA61-F14D-8DFB-F622B5A37BF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4D0A375-7AFD-9D4C-8219-71677B9E722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CBA154E-F355-C34B-8252-206FDF099BA2}"/>
              </a:ext>
            </a:extLst>
          </p:cNvPr>
          <p:cNvSpPr>
            <a:spLocks noGrp="1"/>
          </p:cNvSpPr>
          <p:nvPr>
            <p:ph type="dt" sz="half" idx="10"/>
          </p:nvPr>
        </p:nvSpPr>
        <p:spPr/>
        <p:txBody>
          <a:bodyPr/>
          <a:lstStyle/>
          <a:p>
            <a:fld id="{0F6BDE16-6E2C-BD4E-A2EB-A36AEDE4B3E8}" type="datetimeFigureOut">
              <a:rPr lang="en-US" smtClean="0"/>
              <a:t>6/22/20</a:t>
            </a:fld>
            <a:endParaRPr lang="en-US"/>
          </a:p>
        </p:txBody>
      </p:sp>
      <p:sp>
        <p:nvSpPr>
          <p:cNvPr id="6" name="Footer Placeholder 5">
            <a:extLst>
              <a:ext uri="{FF2B5EF4-FFF2-40B4-BE49-F238E27FC236}">
                <a16:creationId xmlns:a16="http://schemas.microsoft.com/office/drawing/2014/main" id="{E24A4956-68C1-CF4F-BD0F-D37BD1A1F6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E6A1AC-2EAF-AD45-A422-D9812797E799}"/>
              </a:ext>
            </a:extLst>
          </p:cNvPr>
          <p:cNvSpPr>
            <a:spLocks noGrp="1"/>
          </p:cNvSpPr>
          <p:nvPr>
            <p:ph type="sldNum" sz="quarter" idx="12"/>
          </p:nvPr>
        </p:nvSpPr>
        <p:spPr/>
        <p:txBody>
          <a:bodyPr/>
          <a:lstStyle/>
          <a:p>
            <a:fld id="{E0036163-0949-0442-B806-A9D2CF5FBECB}" type="slidenum">
              <a:rPr lang="en-US" smtClean="0"/>
              <a:t>‹#›</a:t>
            </a:fld>
            <a:endParaRPr lang="en-US"/>
          </a:p>
        </p:txBody>
      </p:sp>
    </p:spTree>
    <p:extLst>
      <p:ext uri="{BB962C8B-B14F-4D97-AF65-F5344CB8AC3E}">
        <p14:creationId xmlns:p14="http://schemas.microsoft.com/office/powerpoint/2010/main" val="555135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E158C-2CD4-B341-80BF-6F46FC821CE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62AE01D-8AE4-EC47-8CD5-B6D9932172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509B56F-2EE1-E04F-ABD5-ACA7454E4D8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DA5A83FE-9466-4F49-9B94-7B906D34EE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5B5C274-F467-F14D-80BE-D96DB8F1FE3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DD67398-0373-D341-9B26-31D9BB34CA0D}"/>
              </a:ext>
            </a:extLst>
          </p:cNvPr>
          <p:cNvSpPr>
            <a:spLocks noGrp="1"/>
          </p:cNvSpPr>
          <p:nvPr>
            <p:ph type="dt" sz="half" idx="10"/>
          </p:nvPr>
        </p:nvSpPr>
        <p:spPr/>
        <p:txBody>
          <a:bodyPr/>
          <a:lstStyle/>
          <a:p>
            <a:fld id="{0F6BDE16-6E2C-BD4E-A2EB-A36AEDE4B3E8}" type="datetimeFigureOut">
              <a:rPr lang="en-US" smtClean="0"/>
              <a:t>6/22/20</a:t>
            </a:fld>
            <a:endParaRPr lang="en-US"/>
          </a:p>
        </p:txBody>
      </p:sp>
      <p:sp>
        <p:nvSpPr>
          <p:cNvPr id="8" name="Footer Placeholder 7">
            <a:extLst>
              <a:ext uri="{FF2B5EF4-FFF2-40B4-BE49-F238E27FC236}">
                <a16:creationId xmlns:a16="http://schemas.microsoft.com/office/drawing/2014/main" id="{5D9B5637-6EC2-5A40-B9C7-38CB73FF32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C8E142-69E4-C145-B213-A7A9D36AB306}"/>
              </a:ext>
            </a:extLst>
          </p:cNvPr>
          <p:cNvSpPr>
            <a:spLocks noGrp="1"/>
          </p:cNvSpPr>
          <p:nvPr>
            <p:ph type="sldNum" sz="quarter" idx="12"/>
          </p:nvPr>
        </p:nvSpPr>
        <p:spPr/>
        <p:txBody>
          <a:bodyPr/>
          <a:lstStyle/>
          <a:p>
            <a:fld id="{E0036163-0949-0442-B806-A9D2CF5FBECB}" type="slidenum">
              <a:rPr lang="en-US" smtClean="0"/>
              <a:t>‹#›</a:t>
            </a:fld>
            <a:endParaRPr lang="en-US"/>
          </a:p>
        </p:txBody>
      </p:sp>
    </p:spTree>
    <p:extLst>
      <p:ext uri="{BB962C8B-B14F-4D97-AF65-F5344CB8AC3E}">
        <p14:creationId xmlns:p14="http://schemas.microsoft.com/office/powerpoint/2010/main" val="2417256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851B4-1461-3348-BECE-4B11621F40E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2171FF9-93B4-9E40-8F28-C808A02972E5}"/>
              </a:ext>
            </a:extLst>
          </p:cNvPr>
          <p:cNvSpPr>
            <a:spLocks noGrp="1"/>
          </p:cNvSpPr>
          <p:nvPr>
            <p:ph type="dt" sz="half" idx="10"/>
          </p:nvPr>
        </p:nvSpPr>
        <p:spPr/>
        <p:txBody>
          <a:bodyPr/>
          <a:lstStyle/>
          <a:p>
            <a:fld id="{0F6BDE16-6E2C-BD4E-A2EB-A36AEDE4B3E8}" type="datetimeFigureOut">
              <a:rPr lang="en-US" smtClean="0"/>
              <a:t>6/22/20</a:t>
            </a:fld>
            <a:endParaRPr lang="en-US"/>
          </a:p>
        </p:txBody>
      </p:sp>
      <p:sp>
        <p:nvSpPr>
          <p:cNvPr id="4" name="Footer Placeholder 3">
            <a:extLst>
              <a:ext uri="{FF2B5EF4-FFF2-40B4-BE49-F238E27FC236}">
                <a16:creationId xmlns:a16="http://schemas.microsoft.com/office/drawing/2014/main" id="{AACF38D5-5C53-7747-AA6B-3B95D1FE8B2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B2FC0A-2071-9D42-A08F-F8A3654104CF}"/>
              </a:ext>
            </a:extLst>
          </p:cNvPr>
          <p:cNvSpPr>
            <a:spLocks noGrp="1"/>
          </p:cNvSpPr>
          <p:nvPr>
            <p:ph type="sldNum" sz="quarter" idx="12"/>
          </p:nvPr>
        </p:nvSpPr>
        <p:spPr/>
        <p:txBody>
          <a:bodyPr/>
          <a:lstStyle/>
          <a:p>
            <a:fld id="{E0036163-0949-0442-B806-A9D2CF5FBECB}" type="slidenum">
              <a:rPr lang="en-US" smtClean="0"/>
              <a:t>‹#›</a:t>
            </a:fld>
            <a:endParaRPr lang="en-US"/>
          </a:p>
        </p:txBody>
      </p:sp>
    </p:spTree>
    <p:extLst>
      <p:ext uri="{BB962C8B-B14F-4D97-AF65-F5344CB8AC3E}">
        <p14:creationId xmlns:p14="http://schemas.microsoft.com/office/powerpoint/2010/main" val="2521277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CBBC1B-16E1-CC4C-B1DE-D71F0F5B85D1}"/>
              </a:ext>
            </a:extLst>
          </p:cNvPr>
          <p:cNvSpPr>
            <a:spLocks noGrp="1"/>
          </p:cNvSpPr>
          <p:nvPr>
            <p:ph type="dt" sz="half" idx="10"/>
          </p:nvPr>
        </p:nvSpPr>
        <p:spPr/>
        <p:txBody>
          <a:bodyPr/>
          <a:lstStyle/>
          <a:p>
            <a:fld id="{0F6BDE16-6E2C-BD4E-A2EB-A36AEDE4B3E8}" type="datetimeFigureOut">
              <a:rPr lang="en-US" smtClean="0"/>
              <a:t>6/22/20</a:t>
            </a:fld>
            <a:endParaRPr lang="en-US"/>
          </a:p>
        </p:txBody>
      </p:sp>
      <p:sp>
        <p:nvSpPr>
          <p:cNvPr id="3" name="Footer Placeholder 2">
            <a:extLst>
              <a:ext uri="{FF2B5EF4-FFF2-40B4-BE49-F238E27FC236}">
                <a16:creationId xmlns:a16="http://schemas.microsoft.com/office/drawing/2014/main" id="{B3A43092-97B0-664C-B9E3-B9B99183EF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176828-04C2-F34C-AF4D-8073768A56A0}"/>
              </a:ext>
            </a:extLst>
          </p:cNvPr>
          <p:cNvSpPr>
            <a:spLocks noGrp="1"/>
          </p:cNvSpPr>
          <p:nvPr>
            <p:ph type="sldNum" sz="quarter" idx="12"/>
          </p:nvPr>
        </p:nvSpPr>
        <p:spPr/>
        <p:txBody>
          <a:bodyPr/>
          <a:lstStyle/>
          <a:p>
            <a:fld id="{E0036163-0949-0442-B806-A9D2CF5FBECB}" type="slidenum">
              <a:rPr lang="en-US" smtClean="0"/>
              <a:t>‹#›</a:t>
            </a:fld>
            <a:endParaRPr lang="en-US"/>
          </a:p>
        </p:txBody>
      </p:sp>
    </p:spTree>
    <p:extLst>
      <p:ext uri="{BB962C8B-B14F-4D97-AF65-F5344CB8AC3E}">
        <p14:creationId xmlns:p14="http://schemas.microsoft.com/office/powerpoint/2010/main" val="4138303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8D604-F774-3041-844D-8B890DE9D4C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8B78A4D-3E9F-EB43-9DFA-658A5C8FD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01A788AB-4C15-ED44-A877-D06546D3C0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E8DBE3B-4CD4-4943-A6AF-D552D1EF0037}"/>
              </a:ext>
            </a:extLst>
          </p:cNvPr>
          <p:cNvSpPr>
            <a:spLocks noGrp="1"/>
          </p:cNvSpPr>
          <p:nvPr>
            <p:ph type="dt" sz="half" idx="10"/>
          </p:nvPr>
        </p:nvSpPr>
        <p:spPr/>
        <p:txBody>
          <a:bodyPr/>
          <a:lstStyle/>
          <a:p>
            <a:fld id="{0F6BDE16-6E2C-BD4E-A2EB-A36AEDE4B3E8}" type="datetimeFigureOut">
              <a:rPr lang="en-US" smtClean="0"/>
              <a:t>6/22/20</a:t>
            </a:fld>
            <a:endParaRPr lang="en-US"/>
          </a:p>
        </p:txBody>
      </p:sp>
      <p:sp>
        <p:nvSpPr>
          <p:cNvPr id="6" name="Footer Placeholder 5">
            <a:extLst>
              <a:ext uri="{FF2B5EF4-FFF2-40B4-BE49-F238E27FC236}">
                <a16:creationId xmlns:a16="http://schemas.microsoft.com/office/drawing/2014/main" id="{94F14DE7-5221-6B4E-BDC4-6906F35FD0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E5F12B-5D62-7343-821C-501A5FDC3B83}"/>
              </a:ext>
            </a:extLst>
          </p:cNvPr>
          <p:cNvSpPr>
            <a:spLocks noGrp="1"/>
          </p:cNvSpPr>
          <p:nvPr>
            <p:ph type="sldNum" sz="quarter" idx="12"/>
          </p:nvPr>
        </p:nvSpPr>
        <p:spPr/>
        <p:txBody>
          <a:bodyPr/>
          <a:lstStyle/>
          <a:p>
            <a:fld id="{E0036163-0949-0442-B806-A9D2CF5FBECB}" type="slidenum">
              <a:rPr lang="en-US" smtClean="0"/>
              <a:t>‹#›</a:t>
            </a:fld>
            <a:endParaRPr lang="en-US"/>
          </a:p>
        </p:txBody>
      </p:sp>
    </p:spTree>
    <p:extLst>
      <p:ext uri="{BB962C8B-B14F-4D97-AF65-F5344CB8AC3E}">
        <p14:creationId xmlns:p14="http://schemas.microsoft.com/office/powerpoint/2010/main" val="1346198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1DEC3-D8A9-4844-9A6F-0F87676137A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701EF63-0483-CD4B-82D3-7973AEE6E0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885F22C-A357-C246-BD41-B40C8BC474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E305EE-8EF4-7648-A350-2A12DE87BD42}"/>
              </a:ext>
            </a:extLst>
          </p:cNvPr>
          <p:cNvSpPr>
            <a:spLocks noGrp="1"/>
          </p:cNvSpPr>
          <p:nvPr>
            <p:ph type="dt" sz="half" idx="10"/>
          </p:nvPr>
        </p:nvSpPr>
        <p:spPr/>
        <p:txBody>
          <a:bodyPr/>
          <a:lstStyle/>
          <a:p>
            <a:fld id="{0F6BDE16-6E2C-BD4E-A2EB-A36AEDE4B3E8}" type="datetimeFigureOut">
              <a:rPr lang="en-US" smtClean="0"/>
              <a:t>6/22/20</a:t>
            </a:fld>
            <a:endParaRPr lang="en-US"/>
          </a:p>
        </p:txBody>
      </p:sp>
      <p:sp>
        <p:nvSpPr>
          <p:cNvPr id="6" name="Footer Placeholder 5">
            <a:extLst>
              <a:ext uri="{FF2B5EF4-FFF2-40B4-BE49-F238E27FC236}">
                <a16:creationId xmlns:a16="http://schemas.microsoft.com/office/drawing/2014/main" id="{997633D7-D0A1-AD4F-B71B-8DF262D5EF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5A337E-BE95-1F4C-82FB-511EF739DFCE}"/>
              </a:ext>
            </a:extLst>
          </p:cNvPr>
          <p:cNvSpPr>
            <a:spLocks noGrp="1"/>
          </p:cNvSpPr>
          <p:nvPr>
            <p:ph type="sldNum" sz="quarter" idx="12"/>
          </p:nvPr>
        </p:nvSpPr>
        <p:spPr/>
        <p:txBody>
          <a:bodyPr/>
          <a:lstStyle/>
          <a:p>
            <a:fld id="{E0036163-0949-0442-B806-A9D2CF5FBECB}" type="slidenum">
              <a:rPr lang="en-US" smtClean="0"/>
              <a:t>‹#›</a:t>
            </a:fld>
            <a:endParaRPr lang="en-US"/>
          </a:p>
        </p:txBody>
      </p:sp>
    </p:spTree>
    <p:extLst>
      <p:ext uri="{BB962C8B-B14F-4D97-AF65-F5344CB8AC3E}">
        <p14:creationId xmlns:p14="http://schemas.microsoft.com/office/powerpoint/2010/main" val="943503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789D60-2FF6-2E45-9B51-55EB61B33E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0774909-4402-884E-92DB-4B07E67F58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7EFE34A-42D4-A744-AA1E-9073E5F06B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6BDE16-6E2C-BD4E-A2EB-A36AEDE4B3E8}" type="datetimeFigureOut">
              <a:rPr lang="en-US" smtClean="0"/>
              <a:t>6/22/20</a:t>
            </a:fld>
            <a:endParaRPr lang="en-US"/>
          </a:p>
        </p:txBody>
      </p:sp>
      <p:sp>
        <p:nvSpPr>
          <p:cNvPr id="5" name="Footer Placeholder 4">
            <a:extLst>
              <a:ext uri="{FF2B5EF4-FFF2-40B4-BE49-F238E27FC236}">
                <a16:creationId xmlns:a16="http://schemas.microsoft.com/office/drawing/2014/main" id="{C2CA2C9B-5DC3-DC4D-88DA-E8F81163F2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0CB64BC-99C8-624E-84C1-88F75A0A2C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36163-0949-0442-B806-A9D2CF5FBECB}" type="slidenum">
              <a:rPr lang="en-US" smtClean="0"/>
              <a:t>‹#›</a:t>
            </a:fld>
            <a:endParaRPr lang="en-US"/>
          </a:p>
        </p:txBody>
      </p:sp>
    </p:spTree>
    <p:extLst>
      <p:ext uri="{BB962C8B-B14F-4D97-AF65-F5344CB8AC3E}">
        <p14:creationId xmlns:p14="http://schemas.microsoft.com/office/powerpoint/2010/main" val="2062720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bmj.com/content/357/bmj.j2224"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86F6F-0A30-E549-AD9D-7CD1AF05CDE5}"/>
              </a:ext>
            </a:extLst>
          </p:cNvPr>
          <p:cNvSpPr>
            <a:spLocks noGrp="1"/>
          </p:cNvSpPr>
          <p:nvPr>
            <p:ph type="ctrTitle"/>
          </p:nvPr>
        </p:nvSpPr>
        <p:spPr/>
        <p:txBody>
          <a:bodyPr/>
          <a:lstStyle/>
          <a:p>
            <a:r>
              <a:rPr lang="en-US" dirty="0"/>
              <a:t>Station 4: Ethics and Communications</a:t>
            </a:r>
          </a:p>
        </p:txBody>
      </p:sp>
      <p:sp>
        <p:nvSpPr>
          <p:cNvPr id="3" name="Subtitle 2">
            <a:extLst>
              <a:ext uri="{FF2B5EF4-FFF2-40B4-BE49-F238E27FC236}">
                <a16:creationId xmlns:a16="http://schemas.microsoft.com/office/drawing/2014/main" id="{7E7442BA-82CB-9143-9BEE-8BC3C9A58BB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38211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588BB-C126-DC49-A004-644AA1B3D179}"/>
              </a:ext>
            </a:extLst>
          </p:cNvPr>
          <p:cNvSpPr>
            <a:spLocks noGrp="1"/>
          </p:cNvSpPr>
          <p:nvPr>
            <p:ph type="title"/>
          </p:nvPr>
        </p:nvSpPr>
        <p:spPr/>
        <p:txBody>
          <a:bodyPr/>
          <a:lstStyle/>
          <a:p>
            <a:r>
              <a:rPr lang="en-US" dirty="0"/>
              <a:t>Retroviral Disease</a:t>
            </a:r>
          </a:p>
        </p:txBody>
      </p:sp>
      <p:sp>
        <p:nvSpPr>
          <p:cNvPr id="3" name="Content Placeholder 2">
            <a:extLst>
              <a:ext uri="{FF2B5EF4-FFF2-40B4-BE49-F238E27FC236}">
                <a16:creationId xmlns:a16="http://schemas.microsoft.com/office/drawing/2014/main" id="{59AA9432-7FD0-614D-B6E7-E394443AFE77}"/>
              </a:ext>
            </a:extLst>
          </p:cNvPr>
          <p:cNvSpPr>
            <a:spLocks noGrp="1"/>
          </p:cNvSpPr>
          <p:nvPr>
            <p:ph idx="1"/>
          </p:nvPr>
        </p:nvSpPr>
        <p:spPr/>
        <p:txBody>
          <a:bodyPr>
            <a:normAutofit fontScale="62500" lnSpcReduction="20000"/>
          </a:bodyPr>
          <a:lstStyle/>
          <a:p>
            <a:pPr lvl="0"/>
            <a:r>
              <a:rPr lang="en-US" dirty="0"/>
              <a:t>HIV and Pregnancy</a:t>
            </a:r>
            <a:endParaRPr lang="en-SG" sz="4400" dirty="0"/>
          </a:p>
          <a:p>
            <a:pPr lvl="1"/>
            <a:r>
              <a:rPr lang="en-US" dirty="0"/>
              <a:t>Teratogenic drugs like Efavirenz: So need to use contraception when on that drug</a:t>
            </a:r>
            <a:endParaRPr lang="en-SG" sz="4000" dirty="0"/>
          </a:p>
          <a:p>
            <a:pPr lvl="1"/>
            <a:r>
              <a:rPr lang="en-US" dirty="0"/>
              <a:t>Small chance of preterm delivery and IUGR especially with use of protease inhibitors</a:t>
            </a:r>
            <a:endParaRPr lang="en-SG" sz="4000" dirty="0"/>
          </a:p>
          <a:p>
            <a:pPr lvl="1"/>
            <a:r>
              <a:rPr lang="en-US" dirty="0"/>
              <a:t>Risks of transmission: 20% if not on medication, 1% if taking 3-drug combination (independent of CD4 count)</a:t>
            </a:r>
            <a:endParaRPr lang="en-SG" sz="4000" dirty="0"/>
          </a:p>
          <a:p>
            <a:pPr lvl="1"/>
            <a:r>
              <a:rPr lang="en-US" dirty="0"/>
              <a:t>Non-detectable viral load can still be transmitted to </a:t>
            </a:r>
            <a:r>
              <a:rPr lang="en-US" dirty="0" err="1"/>
              <a:t>foetus</a:t>
            </a:r>
            <a:endParaRPr lang="en-SG" sz="4000" dirty="0"/>
          </a:p>
          <a:p>
            <a:pPr lvl="1"/>
            <a:r>
              <a:rPr lang="en-US" dirty="0"/>
              <a:t>Preventing transmission </a:t>
            </a:r>
            <a:endParaRPr lang="en-SG" sz="4000" dirty="0"/>
          </a:p>
          <a:p>
            <a:pPr lvl="2"/>
            <a:r>
              <a:rPr lang="en-US" dirty="0"/>
              <a:t>Must attain a stable and sustainable viral load prior to conception </a:t>
            </a:r>
            <a:endParaRPr lang="en-SG" sz="3600" dirty="0"/>
          </a:p>
          <a:p>
            <a:pPr lvl="2"/>
            <a:r>
              <a:rPr lang="en-US" dirty="0"/>
              <a:t>C-section </a:t>
            </a:r>
            <a:endParaRPr lang="en-SG" sz="3600" dirty="0"/>
          </a:p>
          <a:p>
            <a:pPr lvl="2"/>
            <a:r>
              <a:rPr lang="en-US" dirty="0"/>
              <a:t>Baby should receive post-exposure prophylaxis x 6 weeks (Zidovudine)</a:t>
            </a:r>
            <a:endParaRPr lang="en-SG" sz="3600" dirty="0"/>
          </a:p>
          <a:p>
            <a:pPr lvl="2"/>
            <a:r>
              <a:rPr lang="en-US" dirty="0"/>
              <a:t>Cannot breastfeed after birth</a:t>
            </a:r>
            <a:endParaRPr lang="en-SG" sz="3600" dirty="0"/>
          </a:p>
          <a:p>
            <a:pPr lvl="0"/>
            <a:r>
              <a:rPr lang="en-US" dirty="0"/>
              <a:t>Common Questions</a:t>
            </a:r>
            <a:endParaRPr lang="en-SG" sz="4400" dirty="0"/>
          </a:p>
          <a:p>
            <a:pPr lvl="1"/>
            <a:r>
              <a:rPr lang="en-US" dirty="0"/>
              <a:t>What if I don’t inform my wife?</a:t>
            </a:r>
            <a:endParaRPr lang="en-SG" sz="4000" dirty="0"/>
          </a:p>
          <a:p>
            <a:pPr lvl="2"/>
            <a:r>
              <a:rPr lang="en-US" dirty="0"/>
              <a:t>Focus on wife’s wellbeing – risk to her, treatability</a:t>
            </a:r>
            <a:endParaRPr lang="en-SG" sz="3600" dirty="0"/>
          </a:p>
          <a:p>
            <a:pPr lvl="2"/>
            <a:r>
              <a:rPr lang="en-US" dirty="0"/>
              <a:t>Also may have implications on children – if she was HIV +, possibility for transmission</a:t>
            </a:r>
            <a:endParaRPr lang="en-SG" sz="3600" dirty="0"/>
          </a:p>
          <a:p>
            <a:pPr lvl="2"/>
            <a:r>
              <a:rPr lang="en-US" dirty="0"/>
              <a:t>Explain that HIV is a notifiable disease, contact tracing would be carried out by MOH. Hence would be better for wife to hear from patient himself.</a:t>
            </a:r>
            <a:endParaRPr lang="en-SG" sz="3600" dirty="0"/>
          </a:p>
          <a:p>
            <a:pPr lvl="1"/>
            <a:r>
              <a:rPr lang="en-US" dirty="0"/>
              <a:t>Does that mean I cannot have sex anymore?</a:t>
            </a:r>
            <a:endParaRPr lang="en-SG" sz="4000" dirty="0"/>
          </a:p>
          <a:p>
            <a:pPr lvl="2"/>
            <a:r>
              <a:rPr lang="en-US" dirty="0"/>
              <a:t>Legal to inform any sexual partner if HIV positive</a:t>
            </a:r>
            <a:endParaRPr lang="en-SG" sz="3600" dirty="0"/>
          </a:p>
          <a:p>
            <a:pPr lvl="2"/>
            <a:r>
              <a:rPr lang="en-US" dirty="0"/>
              <a:t>To use barrier protection, but risk remains</a:t>
            </a:r>
            <a:endParaRPr lang="en-SG" sz="3600" dirty="0"/>
          </a:p>
        </p:txBody>
      </p:sp>
    </p:spTree>
    <p:extLst>
      <p:ext uri="{BB962C8B-B14F-4D97-AF65-F5344CB8AC3E}">
        <p14:creationId xmlns:p14="http://schemas.microsoft.com/office/powerpoint/2010/main" val="4279692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214CB-197E-2C42-9E86-5F100B7BD1BC}"/>
              </a:ext>
            </a:extLst>
          </p:cNvPr>
          <p:cNvSpPr>
            <a:spLocks noGrp="1"/>
          </p:cNvSpPr>
          <p:nvPr>
            <p:ph type="title"/>
          </p:nvPr>
        </p:nvSpPr>
        <p:spPr/>
        <p:txBody>
          <a:bodyPr/>
          <a:lstStyle/>
          <a:p>
            <a:r>
              <a:rPr lang="en-US" dirty="0"/>
              <a:t>Genetic Counselling</a:t>
            </a:r>
          </a:p>
        </p:txBody>
      </p:sp>
      <p:sp>
        <p:nvSpPr>
          <p:cNvPr id="3" name="Content Placeholder 2">
            <a:extLst>
              <a:ext uri="{FF2B5EF4-FFF2-40B4-BE49-F238E27FC236}">
                <a16:creationId xmlns:a16="http://schemas.microsoft.com/office/drawing/2014/main" id="{86A59D9A-45BB-F04B-B470-7876D623A82C}"/>
              </a:ext>
            </a:extLst>
          </p:cNvPr>
          <p:cNvSpPr>
            <a:spLocks noGrp="1"/>
          </p:cNvSpPr>
          <p:nvPr>
            <p:ph idx="1"/>
          </p:nvPr>
        </p:nvSpPr>
        <p:spPr/>
        <p:txBody>
          <a:bodyPr>
            <a:normAutofit fontScale="77500" lnSpcReduction="20000"/>
          </a:bodyPr>
          <a:lstStyle/>
          <a:p>
            <a:pPr lvl="0"/>
            <a:r>
              <a:rPr lang="en-US" dirty="0"/>
              <a:t>Find out purpose behind desire for genetic testing</a:t>
            </a:r>
            <a:endParaRPr lang="en-SG" sz="4400" dirty="0"/>
          </a:p>
          <a:p>
            <a:pPr lvl="0"/>
            <a:r>
              <a:rPr lang="en-US" dirty="0"/>
              <a:t>Find out about symptoms, family tree</a:t>
            </a:r>
            <a:endParaRPr lang="en-SG" sz="4400" dirty="0"/>
          </a:p>
          <a:p>
            <a:pPr lvl="0"/>
            <a:r>
              <a:rPr lang="en-US" dirty="0"/>
              <a:t>Explanation</a:t>
            </a:r>
            <a:endParaRPr lang="en-SG" sz="4400" dirty="0"/>
          </a:p>
          <a:p>
            <a:pPr lvl="1"/>
            <a:r>
              <a:rPr lang="en-US" dirty="0"/>
              <a:t>Involvement of other family members – most effective and accurate outcomes</a:t>
            </a:r>
            <a:endParaRPr lang="en-SG" sz="4000" dirty="0"/>
          </a:p>
          <a:p>
            <a:pPr lvl="2"/>
            <a:r>
              <a:rPr lang="en-US" dirty="0"/>
              <a:t>If mutation known, can test specifically</a:t>
            </a:r>
            <a:endParaRPr lang="en-SG" sz="3600" dirty="0"/>
          </a:p>
          <a:p>
            <a:pPr lvl="2"/>
            <a:r>
              <a:rPr lang="en-US" dirty="0"/>
              <a:t>Broad based testing has problems of – increase cost, variants of unknown significance (VUS)</a:t>
            </a:r>
            <a:endParaRPr lang="en-SG" sz="3600" dirty="0"/>
          </a:p>
          <a:p>
            <a:pPr lvl="1"/>
            <a:r>
              <a:rPr lang="en-US" b="1" dirty="0"/>
              <a:t>Limitations</a:t>
            </a:r>
            <a:endParaRPr lang="en-SG" sz="4000" b="1" dirty="0"/>
          </a:p>
          <a:p>
            <a:pPr lvl="2"/>
            <a:r>
              <a:rPr lang="en-US" dirty="0"/>
              <a:t>False positives/negatives, indeterminate results</a:t>
            </a:r>
            <a:endParaRPr lang="en-SG" sz="3600" dirty="0"/>
          </a:p>
          <a:p>
            <a:pPr lvl="2"/>
            <a:r>
              <a:rPr lang="en-US" dirty="0"/>
              <a:t>+ test does not equate to definite disease, nor prediction of disease onset/progression</a:t>
            </a:r>
            <a:endParaRPr lang="en-SG" sz="3600" dirty="0"/>
          </a:p>
          <a:p>
            <a:pPr lvl="1"/>
            <a:r>
              <a:rPr lang="en-US" b="1" dirty="0"/>
              <a:t>Implications</a:t>
            </a:r>
            <a:endParaRPr lang="en-SG" sz="4000" b="1" dirty="0"/>
          </a:p>
          <a:p>
            <a:pPr lvl="2"/>
            <a:r>
              <a:rPr lang="en-US" dirty="0"/>
              <a:t>To self: Anxiety, insurance</a:t>
            </a:r>
            <a:endParaRPr lang="en-SG" sz="3600" dirty="0"/>
          </a:p>
          <a:p>
            <a:pPr lvl="2"/>
            <a:r>
              <a:rPr lang="en-US" dirty="0"/>
              <a:t>To offspring: Likelihood of acquiring disease, preimplantation genetics</a:t>
            </a:r>
            <a:endParaRPr lang="en-SG" sz="3600" dirty="0"/>
          </a:p>
          <a:p>
            <a:pPr lvl="2"/>
            <a:r>
              <a:rPr lang="en-US" dirty="0"/>
              <a:t>To family members</a:t>
            </a:r>
            <a:endParaRPr lang="en-SG" sz="3600" dirty="0"/>
          </a:p>
          <a:p>
            <a:pPr lvl="0"/>
            <a:r>
              <a:rPr lang="en-US" dirty="0"/>
              <a:t>Take time to decide on whether to proceed with testing</a:t>
            </a:r>
            <a:endParaRPr lang="en-SG" sz="4400" dirty="0"/>
          </a:p>
          <a:p>
            <a:pPr lvl="0"/>
            <a:r>
              <a:rPr lang="en-US" dirty="0"/>
              <a:t>Refer to genetics team/geneticist </a:t>
            </a:r>
            <a:endParaRPr lang="en-SG" sz="4400" dirty="0"/>
          </a:p>
        </p:txBody>
      </p:sp>
    </p:spTree>
    <p:extLst>
      <p:ext uri="{BB962C8B-B14F-4D97-AF65-F5344CB8AC3E}">
        <p14:creationId xmlns:p14="http://schemas.microsoft.com/office/powerpoint/2010/main" val="3458263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531B5-2C37-4F47-9813-C24080B1EA2D}"/>
              </a:ext>
            </a:extLst>
          </p:cNvPr>
          <p:cNvSpPr>
            <a:spLocks noGrp="1"/>
          </p:cNvSpPr>
          <p:nvPr>
            <p:ph type="title"/>
          </p:nvPr>
        </p:nvSpPr>
        <p:spPr/>
        <p:txBody>
          <a:bodyPr/>
          <a:lstStyle/>
          <a:p>
            <a:r>
              <a:rPr lang="en-US" dirty="0"/>
              <a:t>Genetic Counselling</a:t>
            </a:r>
          </a:p>
        </p:txBody>
      </p:sp>
      <p:sp>
        <p:nvSpPr>
          <p:cNvPr id="3" name="Content Placeholder 2">
            <a:extLst>
              <a:ext uri="{FF2B5EF4-FFF2-40B4-BE49-F238E27FC236}">
                <a16:creationId xmlns:a16="http://schemas.microsoft.com/office/drawing/2014/main" id="{FABF3A24-D08B-2F47-B174-AD16083CEEE3}"/>
              </a:ext>
            </a:extLst>
          </p:cNvPr>
          <p:cNvSpPr>
            <a:spLocks noGrp="1"/>
          </p:cNvSpPr>
          <p:nvPr>
            <p:ph idx="1"/>
          </p:nvPr>
        </p:nvSpPr>
        <p:spPr/>
        <p:txBody>
          <a:bodyPr>
            <a:normAutofit fontScale="92500" lnSpcReduction="20000"/>
          </a:bodyPr>
          <a:lstStyle/>
          <a:p>
            <a:pPr lvl="0"/>
            <a:r>
              <a:rPr lang="en-US" dirty="0"/>
              <a:t>Common Questions</a:t>
            </a:r>
            <a:endParaRPr lang="en-SG" sz="4400" dirty="0"/>
          </a:p>
          <a:p>
            <a:pPr lvl="1"/>
            <a:r>
              <a:rPr lang="en-US" dirty="0"/>
              <a:t>Am I obliged to tell my family? No. But as there may be implications, encourage to tell.</a:t>
            </a:r>
            <a:endParaRPr lang="en-SG" sz="4000" dirty="0"/>
          </a:p>
          <a:p>
            <a:pPr lvl="0"/>
            <a:r>
              <a:rPr lang="en-US" dirty="0"/>
              <a:t>Content</a:t>
            </a:r>
            <a:endParaRPr lang="en-SG" sz="4400" dirty="0"/>
          </a:p>
          <a:p>
            <a:pPr lvl="1"/>
            <a:r>
              <a:rPr lang="en-US" dirty="0"/>
              <a:t>AD: Neuro (MD, FSHD, Huntington’s Disease, Spinocerebellar Ataxia), </a:t>
            </a:r>
            <a:r>
              <a:rPr lang="en-US" dirty="0" err="1"/>
              <a:t>Neurocut</a:t>
            </a:r>
            <a:r>
              <a:rPr lang="en-US" dirty="0"/>
              <a:t> (NF1/2, Tuberous Sclerosis), Cancer (VHL, MEN1/2, </a:t>
            </a:r>
            <a:r>
              <a:rPr lang="en-US" dirty="0" err="1"/>
              <a:t>Peutz</a:t>
            </a:r>
            <a:r>
              <a:rPr lang="en-US" dirty="0"/>
              <a:t> </a:t>
            </a:r>
            <a:r>
              <a:rPr lang="en-US" dirty="0" err="1"/>
              <a:t>Jegher</a:t>
            </a:r>
            <a:r>
              <a:rPr lang="en-US" dirty="0"/>
              <a:t>, BRCA, FAP, HNPCC), Others (APKD, </a:t>
            </a:r>
            <a:r>
              <a:rPr lang="en-US" dirty="0" err="1"/>
              <a:t>Marfan’s</a:t>
            </a:r>
            <a:r>
              <a:rPr lang="en-US" dirty="0"/>
              <a:t>, HHT, HOCM, Acute Intermittent Porphyria – but low penetrance)</a:t>
            </a:r>
            <a:endParaRPr lang="en-SG" sz="4000" dirty="0"/>
          </a:p>
          <a:p>
            <a:pPr lvl="1"/>
            <a:r>
              <a:rPr lang="en-US" dirty="0"/>
              <a:t>AR: Neuro (Friedrich’s Ataxia, Ataxia Telangiectasia, Wilson’s Disease, Haemochromatosis), Others (Cystic fibrosis, Beta Thalassemia)</a:t>
            </a:r>
            <a:endParaRPr lang="en-SG" sz="4000" dirty="0"/>
          </a:p>
          <a:p>
            <a:pPr lvl="1"/>
            <a:r>
              <a:rPr lang="en-US" dirty="0"/>
              <a:t>X-Linked: Neuro (DMD, BMD), Others (</a:t>
            </a:r>
            <a:r>
              <a:rPr lang="en-US" dirty="0" err="1"/>
              <a:t>Haemophilia</a:t>
            </a:r>
            <a:r>
              <a:rPr lang="en-US" dirty="0"/>
              <a:t>)</a:t>
            </a:r>
            <a:endParaRPr lang="en-SG" sz="4000" dirty="0"/>
          </a:p>
          <a:p>
            <a:pPr lvl="1"/>
            <a:r>
              <a:rPr lang="en-US" dirty="0"/>
              <a:t>Variable: Neuro (Hereditary Spastic Paraparesis, HSMN (AD most common)), Others (Osteogenesis imperfect (AD most common), Retinitis Pigmentosa (AD most common))</a:t>
            </a:r>
            <a:endParaRPr lang="en-SG" sz="4000" dirty="0"/>
          </a:p>
        </p:txBody>
      </p:sp>
    </p:spTree>
    <p:extLst>
      <p:ext uri="{BB962C8B-B14F-4D97-AF65-F5344CB8AC3E}">
        <p14:creationId xmlns:p14="http://schemas.microsoft.com/office/powerpoint/2010/main" val="2050857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9ADA3-D397-854D-9586-C52302D9FEC8}"/>
              </a:ext>
            </a:extLst>
          </p:cNvPr>
          <p:cNvSpPr>
            <a:spLocks noGrp="1"/>
          </p:cNvSpPr>
          <p:nvPr>
            <p:ph type="title"/>
          </p:nvPr>
        </p:nvSpPr>
        <p:spPr/>
        <p:txBody>
          <a:bodyPr/>
          <a:lstStyle/>
          <a:p>
            <a:r>
              <a:rPr lang="en-US" dirty="0"/>
              <a:t>Brain Death and Organ Donation</a:t>
            </a:r>
          </a:p>
        </p:txBody>
      </p:sp>
      <p:sp>
        <p:nvSpPr>
          <p:cNvPr id="3" name="Content Placeholder 2">
            <a:extLst>
              <a:ext uri="{FF2B5EF4-FFF2-40B4-BE49-F238E27FC236}">
                <a16:creationId xmlns:a16="http://schemas.microsoft.com/office/drawing/2014/main" id="{5C77D526-9B6A-A445-ABEF-3A1B61DDB3A5}"/>
              </a:ext>
            </a:extLst>
          </p:cNvPr>
          <p:cNvSpPr>
            <a:spLocks noGrp="1"/>
          </p:cNvSpPr>
          <p:nvPr>
            <p:ph idx="1"/>
          </p:nvPr>
        </p:nvSpPr>
        <p:spPr/>
        <p:txBody>
          <a:bodyPr>
            <a:normAutofit fontScale="92500" lnSpcReduction="10000"/>
          </a:bodyPr>
          <a:lstStyle/>
          <a:p>
            <a:r>
              <a:rPr lang="en-US" b="1" dirty="0"/>
              <a:t>A patient with brainstem death is dead</a:t>
            </a:r>
          </a:p>
          <a:p>
            <a:r>
              <a:rPr lang="en-US" dirty="0"/>
              <a:t>Can attempt to transit to topic of organ donation by enquiring about patient’s nature - whether he was someone who liked to help others</a:t>
            </a:r>
          </a:p>
          <a:p>
            <a:pPr lvl="0"/>
            <a:r>
              <a:rPr lang="en-US" dirty="0"/>
              <a:t>Explain process: Organs will be removed by a competent surgical team, will be closed up in a dignified manner, body returned to the family</a:t>
            </a:r>
            <a:endParaRPr lang="en-SG" sz="4400" dirty="0"/>
          </a:p>
          <a:p>
            <a:pPr lvl="0"/>
            <a:r>
              <a:rPr lang="en-US" dirty="0"/>
              <a:t>Content</a:t>
            </a:r>
            <a:endParaRPr lang="en-SG" sz="4400" dirty="0"/>
          </a:p>
          <a:p>
            <a:pPr lvl="1"/>
            <a:r>
              <a:rPr lang="en-US" dirty="0"/>
              <a:t>HOTA: Cornea/Heart/Liver/Kidneys, </a:t>
            </a:r>
            <a:r>
              <a:rPr lang="en-US" b="1" dirty="0"/>
              <a:t>opt out </a:t>
            </a:r>
            <a:r>
              <a:rPr lang="en-US" dirty="0"/>
              <a:t>scheme applying to all Singaporeans </a:t>
            </a:r>
            <a:r>
              <a:rPr lang="en-US" b="1" dirty="0"/>
              <a:t>21yo</a:t>
            </a:r>
            <a:r>
              <a:rPr lang="en-US" dirty="0"/>
              <a:t> and above</a:t>
            </a:r>
            <a:endParaRPr lang="en-SG" sz="4000" dirty="0"/>
          </a:p>
          <a:p>
            <a:pPr lvl="1"/>
            <a:r>
              <a:rPr lang="en-US" dirty="0"/>
              <a:t>MTERA: </a:t>
            </a:r>
            <a:r>
              <a:rPr lang="en-US" b="1" dirty="0" err="1"/>
              <a:t>Opt</a:t>
            </a:r>
            <a:r>
              <a:rPr lang="en-US" b="1" dirty="0"/>
              <a:t> in </a:t>
            </a:r>
            <a:r>
              <a:rPr lang="en-US" dirty="0"/>
              <a:t>system to pledge any organ for treatment, education, research by anyone at </a:t>
            </a:r>
            <a:r>
              <a:rPr lang="en-US" b="1" dirty="0"/>
              <a:t>18yo</a:t>
            </a:r>
            <a:r>
              <a:rPr lang="en-US" dirty="0"/>
              <a:t> and above or family members of deceased</a:t>
            </a:r>
            <a:endParaRPr lang="en-SG" sz="4000" dirty="0"/>
          </a:p>
          <a:p>
            <a:pPr lvl="1"/>
            <a:r>
              <a:rPr lang="en-US" dirty="0"/>
              <a:t>Brainstem death: Certified by 2 doctors not involved in care of patient nor in the transplant proceedings</a:t>
            </a:r>
            <a:endParaRPr lang="en-SG" dirty="0"/>
          </a:p>
          <a:p>
            <a:endParaRPr lang="en-US" dirty="0"/>
          </a:p>
        </p:txBody>
      </p:sp>
    </p:spTree>
    <p:extLst>
      <p:ext uri="{BB962C8B-B14F-4D97-AF65-F5344CB8AC3E}">
        <p14:creationId xmlns:p14="http://schemas.microsoft.com/office/powerpoint/2010/main" val="3638211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11EF1-B261-724A-91AD-1CDBE260AEEA}"/>
              </a:ext>
            </a:extLst>
          </p:cNvPr>
          <p:cNvSpPr>
            <a:spLocks noGrp="1"/>
          </p:cNvSpPr>
          <p:nvPr>
            <p:ph type="title"/>
          </p:nvPr>
        </p:nvSpPr>
        <p:spPr/>
        <p:txBody>
          <a:bodyPr/>
          <a:lstStyle/>
          <a:p>
            <a:r>
              <a:rPr lang="en-US" dirty="0"/>
              <a:t>EOL Matters</a:t>
            </a:r>
          </a:p>
        </p:txBody>
      </p:sp>
      <p:sp>
        <p:nvSpPr>
          <p:cNvPr id="3" name="Content Placeholder 2">
            <a:extLst>
              <a:ext uri="{FF2B5EF4-FFF2-40B4-BE49-F238E27FC236}">
                <a16:creationId xmlns:a16="http://schemas.microsoft.com/office/drawing/2014/main" id="{2423E6E2-0A97-2C43-B776-698FAC21FA87}"/>
              </a:ext>
            </a:extLst>
          </p:cNvPr>
          <p:cNvSpPr>
            <a:spLocks noGrp="1"/>
          </p:cNvSpPr>
          <p:nvPr>
            <p:ph idx="1"/>
          </p:nvPr>
        </p:nvSpPr>
        <p:spPr/>
        <p:txBody>
          <a:bodyPr>
            <a:normAutofit fontScale="92500" lnSpcReduction="20000"/>
          </a:bodyPr>
          <a:lstStyle/>
          <a:p>
            <a:pPr lvl="0"/>
            <a:r>
              <a:rPr lang="en-US" dirty="0"/>
              <a:t>Care decisions ultimately based upon </a:t>
            </a:r>
            <a:r>
              <a:rPr lang="en-US" b="1" dirty="0"/>
              <a:t>collective assessment </a:t>
            </a:r>
            <a:r>
              <a:rPr lang="en-US" dirty="0"/>
              <a:t>of medical status, functional status, patient’s wishes, family’s wishes</a:t>
            </a:r>
            <a:endParaRPr lang="en-SG" dirty="0"/>
          </a:p>
          <a:p>
            <a:pPr lvl="0"/>
            <a:r>
              <a:rPr lang="en-US" dirty="0"/>
              <a:t>Explain about patient’s condition – possible impending demise, irreversibility of condition</a:t>
            </a:r>
            <a:endParaRPr lang="en-SG" dirty="0"/>
          </a:p>
          <a:p>
            <a:pPr lvl="0"/>
            <a:r>
              <a:rPr lang="en-US" dirty="0"/>
              <a:t>Focus on </a:t>
            </a:r>
            <a:r>
              <a:rPr lang="en-US" b="1" dirty="0"/>
              <a:t>goals of care </a:t>
            </a:r>
            <a:r>
              <a:rPr lang="en-US" dirty="0"/>
              <a:t>(tying in with patient’s expressed/surrogate wishes with patient’s current medical status and anticipated disease trajectory) – Link specific interventions to these goals (whether they are in keeping or not) </a:t>
            </a:r>
            <a:endParaRPr lang="en-SG" dirty="0"/>
          </a:p>
          <a:p>
            <a:pPr lvl="0"/>
            <a:r>
              <a:rPr lang="en-US" dirty="0"/>
              <a:t>Explain that the focus of the discussion is </a:t>
            </a:r>
            <a:r>
              <a:rPr lang="en-US" b="1" dirty="0"/>
              <a:t>not about withdrawing treatment, but instead effecting the appropriate treatment </a:t>
            </a:r>
            <a:r>
              <a:rPr lang="en-US" dirty="0"/>
              <a:t>that would serve the patient’s best interest in this juncture</a:t>
            </a:r>
            <a:endParaRPr lang="en-SG" dirty="0"/>
          </a:p>
          <a:p>
            <a:pPr lvl="0"/>
            <a:r>
              <a:rPr lang="en-US" dirty="0"/>
              <a:t>Reiterate that you will be walking alongside this journey with the patient and the family</a:t>
            </a:r>
            <a:endParaRPr lang="en-SG" dirty="0"/>
          </a:p>
        </p:txBody>
      </p:sp>
    </p:spTree>
    <p:extLst>
      <p:ext uri="{BB962C8B-B14F-4D97-AF65-F5344CB8AC3E}">
        <p14:creationId xmlns:p14="http://schemas.microsoft.com/office/powerpoint/2010/main" val="3355647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6A6A4-B5F6-2C4B-B1E2-9F61F4BDC3D5}"/>
              </a:ext>
            </a:extLst>
          </p:cNvPr>
          <p:cNvSpPr>
            <a:spLocks noGrp="1"/>
          </p:cNvSpPr>
          <p:nvPr>
            <p:ph type="title"/>
          </p:nvPr>
        </p:nvSpPr>
        <p:spPr/>
        <p:txBody>
          <a:bodyPr/>
          <a:lstStyle/>
          <a:p>
            <a:r>
              <a:rPr lang="en-US" dirty="0"/>
              <a:t>EOL Matters – Specific Questions</a:t>
            </a:r>
          </a:p>
        </p:txBody>
      </p:sp>
      <p:sp>
        <p:nvSpPr>
          <p:cNvPr id="3" name="Content Placeholder 2">
            <a:extLst>
              <a:ext uri="{FF2B5EF4-FFF2-40B4-BE49-F238E27FC236}">
                <a16:creationId xmlns:a16="http://schemas.microsoft.com/office/drawing/2014/main" id="{AD37657E-28D3-F941-A386-9F68A1CD90AD}"/>
              </a:ext>
            </a:extLst>
          </p:cNvPr>
          <p:cNvSpPr>
            <a:spLocks noGrp="1"/>
          </p:cNvSpPr>
          <p:nvPr>
            <p:ph idx="1"/>
          </p:nvPr>
        </p:nvSpPr>
        <p:spPr/>
        <p:txBody>
          <a:bodyPr>
            <a:normAutofit fontScale="92500" lnSpcReduction="20000"/>
          </a:bodyPr>
          <a:lstStyle/>
          <a:p>
            <a:r>
              <a:rPr lang="en-US" dirty="0"/>
              <a:t>Feeding/IV fluids: </a:t>
            </a:r>
            <a:r>
              <a:rPr lang="en-US" i="1" dirty="0"/>
              <a:t>Patients in this state often do not perceive thirst or hunger, just like how when you’re having a very bad flu, you generally won’t have the desire to eat, likewise the patient is going to feel the same</a:t>
            </a:r>
            <a:endParaRPr lang="en-SG" sz="4400" i="1" dirty="0"/>
          </a:p>
          <a:p>
            <a:r>
              <a:rPr lang="en-US" dirty="0"/>
              <a:t>Starve to death?: </a:t>
            </a:r>
            <a:r>
              <a:rPr lang="en-US" i="1" dirty="0"/>
              <a:t>Loss of appetite is part of the underlying disease trajectory. While the lack of nutrition does contribute to the process of death, it is unlikely that the will experience hunger. We will be monitoring closely for symptoms and signs of hunger, and comfort feeding can always be initiated.</a:t>
            </a:r>
            <a:endParaRPr lang="en-SG" sz="4400" i="1" dirty="0"/>
          </a:p>
          <a:p>
            <a:r>
              <a:rPr lang="en-US" dirty="0"/>
              <a:t>Conflict </a:t>
            </a:r>
            <a:r>
              <a:rPr lang="en-US" dirty="0" err="1"/>
              <a:t>wrt</a:t>
            </a:r>
            <a:r>
              <a:rPr lang="en-US" dirty="0"/>
              <a:t> DNR: </a:t>
            </a:r>
            <a:r>
              <a:rPr lang="en-US" i="1" dirty="0"/>
              <a:t>Your views are definitely valued and heard. However, as the doctor looking after your dad, I would be unable to provide treatment that I feel would bring more harm than good to him. I am happy to arrange for a second opinion consult to get a different perspective on this matter. Is that alright with you? </a:t>
            </a:r>
            <a:endParaRPr lang="en-SG" sz="4400" i="1" dirty="0"/>
          </a:p>
          <a:p>
            <a:endParaRPr lang="en-US" dirty="0"/>
          </a:p>
        </p:txBody>
      </p:sp>
    </p:spTree>
    <p:extLst>
      <p:ext uri="{BB962C8B-B14F-4D97-AF65-F5344CB8AC3E}">
        <p14:creationId xmlns:p14="http://schemas.microsoft.com/office/powerpoint/2010/main" val="2858835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3CCC2-A6AC-354E-A558-C801BDE17842}"/>
              </a:ext>
            </a:extLst>
          </p:cNvPr>
          <p:cNvSpPr>
            <a:spLocks noGrp="1"/>
          </p:cNvSpPr>
          <p:nvPr>
            <p:ph type="title"/>
          </p:nvPr>
        </p:nvSpPr>
        <p:spPr/>
        <p:txBody>
          <a:bodyPr/>
          <a:lstStyle/>
          <a:p>
            <a:r>
              <a:rPr lang="en-US" dirty="0"/>
              <a:t>EOL Matters - Systems</a:t>
            </a:r>
          </a:p>
        </p:txBody>
      </p:sp>
      <p:sp>
        <p:nvSpPr>
          <p:cNvPr id="3" name="Content Placeholder 2">
            <a:extLst>
              <a:ext uri="{FF2B5EF4-FFF2-40B4-BE49-F238E27FC236}">
                <a16:creationId xmlns:a16="http://schemas.microsoft.com/office/drawing/2014/main" id="{78BB1E7C-5600-0A48-83F1-2207AA3F9989}"/>
              </a:ext>
            </a:extLst>
          </p:cNvPr>
          <p:cNvSpPr>
            <a:spLocks noGrp="1"/>
          </p:cNvSpPr>
          <p:nvPr>
            <p:ph idx="1"/>
          </p:nvPr>
        </p:nvSpPr>
        <p:spPr/>
        <p:txBody>
          <a:bodyPr/>
          <a:lstStyle/>
          <a:p>
            <a:r>
              <a:rPr lang="en-US" dirty="0"/>
              <a:t>ACP: Voluntary discussion to find out patient’s EOL/care references, documented to act as a guide if patient becomes incapacitated, non legally binding</a:t>
            </a:r>
            <a:endParaRPr lang="en-SG" sz="4400" dirty="0"/>
          </a:p>
          <a:p>
            <a:r>
              <a:rPr lang="en-US" dirty="0"/>
              <a:t>AMD: Legally binding document against artificial life support in context of terminal illness (certified by 3 </a:t>
            </a:r>
            <a:r>
              <a:rPr lang="en-US" dirty="0" err="1"/>
              <a:t>docotrs</a:t>
            </a:r>
            <a:r>
              <a:rPr lang="en-US" dirty="0"/>
              <a:t>); made at least 21yo, 2 witnesses (one medical </a:t>
            </a:r>
            <a:r>
              <a:rPr lang="en-US" dirty="0" err="1"/>
              <a:t>practictioner</a:t>
            </a:r>
            <a:r>
              <a:rPr lang="en-US" dirty="0"/>
              <a:t>); medical team will need to check with registrar of advance medical directives if patient is terminally ill and incapacitated to decide</a:t>
            </a:r>
            <a:endParaRPr lang="en-SG" sz="4400" dirty="0"/>
          </a:p>
          <a:p>
            <a:r>
              <a:rPr lang="en-US" dirty="0"/>
              <a:t>LPA: Empowerment to a </a:t>
            </a:r>
            <a:r>
              <a:rPr lang="en-US" dirty="0" err="1"/>
              <a:t>donee</a:t>
            </a:r>
            <a:r>
              <a:rPr lang="en-US" dirty="0"/>
              <a:t> to make decisions on behalf when the individual has lost capacity </a:t>
            </a:r>
          </a:p>
        </p:txBody>
      </p:sp>
    </p:spTree>
    <p:extLst>
      <p:ext uri="{BB962C8B-B14F-4D97-AF65-F5344CB8AC3E}">
        <p14:creationId xmlns:p14="http://schemas.microsoft.com/office/powerpoint/2010/main" val="198941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02AE4-385B-254C-B17D-5C58C15C0DDF}"/>
              </a:ext>
            </a:extLst>
          </p:cNvPr>
          <p:cNvSpPr>
            <a:spLocks noGrp="1"/>
          </p:cNvSpPr>
          <p:nvPr>
            <p:ph type="title"/>
          </p:nvPr>
        </p:nvSpPr>
        <p:spPr/>
        <p:txBody>
          <a:bodyPr/>
          <a:lstStyle/>
          <a:p>
            <a:r>
              <a:rPr lang="en-US" dirty="0"/>
              <a:t>Medical Error/Complication</a:t>
            </a:r>
          </a:p>
        </p:txBody>
      </p:sp>
      <p:sp>
        <p:nvSpPr>
          <p:cNvPr id="3" name="Content Placeholder 2">
            <a:extLst>
              <a:ext uri="{FF2B5EF4-FFF2-40B4-BE49-F238E27FC236}">
                <a16:creationId xmlns:a16="http://schemas.microsoft.com/office/drawing/2014/main" id="{E69691EE-4180-B146-9E6B-B856BD2C78E0}"/>
              </a:ext>
            </a:extLst>
          </p:cNvPr>
          <p:cNvSpPr>
            <a:spLocks noGrp="1"/>
          </p:cNvSpPr>
          <p:nvPr>
            <p:ph idx="1"/>
          </p:nvPr>
        </p:nvSpPr>
        <p:spPr/>
        <p:txBody>
          <a:bodyPr/>
          <a:lstStyle/>
          <a:p>
            <a:r>
              <a:rPr lang="en-US" b="1" dirty="0"/>
              <a:t>Ascertain fault</a:t>
            </a:r>
          </a:p>
          <a:p>
            <a:r>
              <a:rPr lang="en-US" b="1" dirty="0" err="1"/>
              <a:t>Apologise</a:t>
            </a:r>
            <a:r>
              <a:rPr lang="en-US" b="1" dirty="0"/>
              <a:t> appropriately </a:t>
            </a:r>
            <a:r>
              <a:rPr lang="en-US" dirty="0"/>
              <a:t>– if there is fault, apology should be rendered. If not, one can express feeling sorry for the situation</a:t>
            </a:r>
          </a:p>
          <a:p>
            <a:r>
              <a:rPr lang="en-US" dirty="0"/>
              <a:t>Allow patient/relative to vent/rant</a:t>
            </a:r>
            <a:endParaRPr lang="en-SG" dirty="0"/>
          </a:p>
          <a:p>
            <a:r>
              <a:rPr lang="en-US" dirty="0"/>
              <a:t>Identify and </a:t>
            </a:r>
            <a:r>
              <a:rPr lang="en-US" dirty="0" err="1"/>
              <a:t>empathise</a:t>
            </a:r>
            <a:r>
              <a:rPr lang="en-US" dirty="0"/>
              <a:t> and validate the reasons for anger, </a:t>
            </a:r>
            <a:r>
              <a:rPr lang="en-US" dirty="0" err="1"/>
              <a:t>apologise</a:t>
            </a:r>
            <a:r>
              <a:rPr lang="en-US" dirty="0"/>
              <a:t> once again for its occurrence, and attempt to steer conversation to the subsequent management of the patient</a:t>
            </a:r>
          </a:p>
          <a:p>
            <a:r>
              <a:rPr lang="en-US" b="1" dirty="0"/>
              <a:t>Caution: Being defensive, blame your colleague</a:t>
            </a:r>
            <a:endParaRPr lang="en-SG" b="1" dirty="0"/>
          </a:p>
        </p:txBody>
      </p:sp>
    </p:spTree>
    <p:extLst>
      <p:ext uri="{BB962C8B-B14F-4D97-AF65-F5344CB8AC3E}">
        <p14:creationId xmlns:p14="http://schemas.microsoft.com/office/powerpoint/2010/main" val="2464566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5FDE0-82D4-C24F-9071-D5C046CE6229}"/>
              </a:ext>
            </a:extLst>
          </p:cNvPr>
          <p:cNvSpPr>
            <a:spLocks noGrp="1"/>
          </p:cNvSpPr>
          <p:nvPr>
            <p:ph type="title"/>
          </p:nvPr>
        </p:nvSpPr>
        <p:spPr/>
        <p:txBody>
          <a:bodyPr/>
          <a:lstStyle/>
          <a:p>
            <a:r>
              <a:rPr lang="en-US" dirty="0"/>
              <a:t>Medical Error/Complication</a:t>
            </a:r>
          </a:p>
        </p:txBody>
      </p:sp>
      <p:sp>
        <p:nvSpPr>
          <p:cNvPr id="3" name="Content Placeholder 2">
            <a:extLst>
              <a:ext uri="{FF2B5EF4-FFF2-40B4-BE49-F238E27FC236}">
                <a16:creationId xmlns:a16="http://schemas.microsoft.com/office/drawing/2014/main" id="{D6717460-D570-B84A-8BA5-51AFF7680660}"/>
              </a:ext>
            </a:extLst>
          </p:cNvPr>
          <p:cNvSpPr>
            <a:spLocks noGrp="1"/>
          </p:cNvSpPr>
          <p:nvPr>
            <p:ph idx="1"/>
          </p:nvPr>
        </p:nvSpPr>
        <p:spPr/>
        <p:txBody>
          <a:bodyPr/>
          <a:lstStyle/>
          <a:p>
            <a:r>
              <a:rPr lang="en-US" dirty="0"/>
              <a:t>Mitigating measures: Thorough investigation, rectifying measures to patient’s condition, systematic improvements</a:t>
            </a:r>
          </a:p>
          <a:p>
            <a:pPr lvl="0"/>
            <a:r>
              <a:rPr lang="en-US" dirty="0"/>
              <a:t>Specific Questions</a:t>
            </a:r>
            <a:endParaRPr lang="en-SG" sz="4400" dirty="0"/>
          </a:p>
          <a:p>
            <a:pPr lvl="1"/>
            <a:r>
              <a:rPr lang="en-US" i="1" dirty="0"/>
              <a:t>Demanding name/details of a colleague: I am sorry that it is not in my capacity to divulge this piece of information. I recognize that a serious mistake has taken place, and as the medical team looking after your mum, we collectively take responsibility for what has happened. A thorough investigation will be carried out to get to the bottom of what happened. We will put you in touch with our patient relations officers who will follow up with you on this matter.</a:t>
            </a:r>
            <a:endParaRPr lang="en-SG" sz="4000" dirty="0"/>
          </a:p>
          <a:p>
            <a:pPr marL="0" indent="0">
              <a:buNone/>
            </a:pPr>
            <a:endParaRPr lang="en-US" dirty="0"/>
          </a:p>
        </p:txBody>
      </p:sp>
    </p:spTree>
    <p:extLst>
      <p:ext uri="{BB962C8B-B14F-4D97-AF65-F5344CB8AC3E}">
        <p14:creationId xmlns:p14="http://schemas.microsoft.com/office/powerpoint/2010/main" val="2146500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683AD-A5E0-C74F-A385-9081A8F3BB50}"/>
              </a:ext>
            </a:extLst>
          </p:cNvPr>
          <p:cNvSpPr>
            <a:spLocks noGrp="1"/>
          </p:cNvSpPr>
          <p:nvPr>
            <p:ph type="title"/>
          </p:nvPr>
        </p:nvSpPr>
        <p:spPr/>
        <p:txBody>
          <a:bodyPr/>
          <a:lstStyle/>
          <a:p>
            <a:r>
              <a:rPr lang="en-US" dirty="0"/>
              <a:t>Communication with Colleague</a:t>
            </a:r>
          </a:p>
        </p:txBody>
      </p:sp>
      <p:sp>
        <p:nvSpPr>
          <p:cNvPr id="3" name="Content Placeholder 2">
            <a:extLst>
              <a:ext uri="{FF2B5EF4-FFF2-40B4-BE49-F238E27FC236}">
                <a16:creationId xmlns:a16="http://schemas.microsoft.com/office/drawing/2014/main" id="{A4352C81-1D94-7C46-8076-AA9D827B1361}"/>
              </a:ext>
            </a:extLst>
          </p:cNvPr>
          <p:cNvSpPr>
            <a:spLocks noGrp="1"/>
          </p:cNvSpPr>
          <p:nvPr>
            <p:ph idx="1"/>
          </p:nvPr>
        </p:nvSpPr>
        <p:spPr/>
        <p:txBody>
          <a:bodyPr/>
          <a:lstStyle/>
          <a:p>
            <a:r>
              <a:rPr lang="en-US" dirty="0"/>
              <a:t>Often about misconduct, poor performance </a:t>
            </a:r>
            <a:r>
              <a:rPr lang="en-US" dirty="0" err="1"/>
              <a:t>etc</a:t>
            </a:r>
            <a:endParaRPr lang="en-US" dirty="0"/>
          </a:p>
          <a:p>
            <a:pPr lvl="0"/>
            <a:r>
              <a:rPr lang="en-US" dirty="0"/>
              <a:t>Find out colleague’s perception and understanding of his issues</a:t>
            </a:r>
            <a:endParaRPr lang="en-SG" dirty="0"/>
          </a:p>
          <a:p>
            <a:pPr lvl="0"/>
            <a:r>
              <a:rPr lang="en-US" dirty="0"/>
              <a:t>Show concern, find out if there are any difficulties faced by the colleague</a:t>
            </a:r>
            <a:endParaRPr lang="en-SG" dirty="0"/>
          </a:p>
          <a:p>
            <a:pPr lvl="0"/>
            <a:r>
              <a:rPr lang="en-US" dirty="0"/>
              <a:t>Reflect issues objectively and find out how colleague feels about it </a:t>
            </a:r>
            <a:endParaRPr lang="en-SG" dirty="0"/>
          </a:p>
          <a:p>
            <a:pPr lvl="0"/>
            <a:r>
              <a:rPr lang="en-US" dirty="0" err="1"/>
              <a:t>Strategise</a:t>
            </a:r>
            <a:r>
              <a:rPr lang="en-US" dirty="0"/>
              <a:t> to help colleague</a:t>
            </a:r>
            <a:endParaRPr lang="en-SG" dirty="0"/>
          </a:p>
          <a:p>
            <a:r>
              <a:rPr lang="en-US" dirty="0"/>
              <a:t>Caution: Judgmental, minimizing </a:t>
            </a:r>
            <a:r>
              <a:rPr lang="en-US" dirty="0" err="1"/>
              <a:t>misbehaviour</a:t>
            </a:r>
            <a:endParaRPr lang="en-US" dirty="0"/>
          </a:p>
        </p:txBody>
      </p:sp>
    </p:spTree>
    <p:extLst>
      <p:ext uri="{BB962C8B-B14F-4D97-AF65-F5344CB8AC3E}">
        <p14:creationId xmlns:p14="http://schemas.microsoft.com/office/powerpoint/2010/main" val="2542604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6A51C-6F33-9046-BB6E-D55BE96B7C95}"/>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617D330C-15AA-3441-8D31-381CB9C8C515}"/>
              </a:ext>
            </a:extLst>
          </p:cNvPr>
          <p:cNvSpPr>
            <a:spLocks noGrp="1"/>
          </p:cNvSpPr>
          <p:nvPr>
            <p:ph idx="1"/>
          </p:nvPr>
        </p:nvSpPr>
        <p:spPr/>
        <p:txBody>
          <a:bodyPr/>
          <a:lstStyle/>
          <a:p>
            <a:r>
              <a:rPr lang="en-US" dirty="0"/>
              <a:t>General Matters</a:t>
            </a:r>
          </a:p>
          <a:p>
            <a:r>
              <a:rPr lang="en-US" dirty="0"/>
              <a:t>Ethical Principles</a:t>
            </a:r>
          </a:p>
          <a:p>
            <a:r>
              <a:rPr lang="en-US" dirty="0"/>
              <a:t>Common Topics</a:t>
            </a:r>
          </a:p>
        </p:txBody>
      </p:sp>
    </p:spTree>
    <p:extLst>
      <p:ext uri="{BB962C8B-B14F-4D97-AF65-F5344CB8AC3E}">
        <p14:creationId xmlns:p14="http://schemas.microsoft.com/office/powerpoint/2010/main" val="39912523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A94AF-2772-154D-8E13-7A795CAB443F}"/>
              </a:ext>
            </a:extLst>
          </p:cNvPr>
          <p:cNvSpPr>
            <a:spLocks noGrp="1"/>
          </p:cNvSpPr>
          <p:nvPr>
            <p:ph type="title"/>
          </p:nvPr>
        </p:nvSpPr>
        <p:spPr/>
        <p:txBody>
          <a:bodyPr/>
          <a:lstStyle/>
          <a:p>
            <a:r>
              <a:rPr lang="en-US" dirty="0"/>
              <a:t>Consent Taking</a:t>
            </a:r>
          </a:p>
        </p:txBody>
      </p:sp>
      <p:sp>
        <p:nvSpPr>
          <p:cNvPr id="3" name="Content Placeholder 2">
            <a:extLst>
              <a:ext uri="{FF2B5EF4-FFF2-40B4-BE49-F238E27FC236}">
                <a16:creationId xmlns:a16="http://schemas.microsoft.com/office/drawing/2014/main" id="{B9F54B1F-84D9-114D-BD5B-FF8718A85E3F}"/>
              </a:ext>
            </a:extLst>
          </p:cNvPr>
          <p:cNvSpPr>
            <a:spLocks noGrp="1"/>
          </p:cNvSpPr>
          <p:nvPr>
            <p:ph idx="1"/>
          </p:nvPr>
        </p:nvSpPr>
        <p:spPr/>
        <p:txBody>
          <a:bodyPr/>
          <a:lstStyle/>
          <a:p>
            <a:pPr lvl="0"/>
            <a:r>
              <a:rPr lang="en-US" dirty="0"/>
              <a:t>Explain procedure/treatment</a:t>
            </a:r>
            <a:endParaRPr lang="en-SG" dirty="0"/>
          </a:p>
          <a:p>
            <a:pPr lvl="0"/>
            <a:r>
              <a:rPr lang="en-US" dirty="0"/>
              <a:t>Explain indication (and implications of not proceeding with treatment)</a:t>
            </a:r>
            <a:endParaRPr lang="en-SG" dirty="0"/>
          </a:p>
          <a:p>
            <a:pPr lvl="0"/>
            <a:r>
              <a:rPr lang="en-US" dirty="0"/>
              <a:t>Explain alternatives</a:t>
            </a:r>
            <a:endParaRPr lang="en-SG" dirty="0"/>
          </a:p>
          <a:p>
            <a:pPr lvl="0"/>
            <a:r>
              <a:rPr lang="en-US" dirty="0"/>
              <a:t>Explain risks</a:t>
            </a:r>
            <a:endParaRPr lang="en-SG" dirty="0"/>
          </a:p>
          <a:p>
            <a:pPr marL="0" indent="0">
              <a:buNone/>
            </a:pPr>
            <a:endParaRPr lang="en-US" dirty="0"/>
          </a:p>
        </p:txBody>
      </p:sp>
    </p:spTree>
    <p:extLst>
      <p:ext uri="{BB962C8B-B14F-4D97-AF65-F5344CB8AC3E}">
        <p14:creationId xmlns:p14="http://schemas.microsoft.com/office/powerpoint/2010/main" val="2112655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666B4-094B-7C49-9B6E-EB95F1580AF2}"/>
              </a:ext>
            </a:extLst>
          </p:cNvPr>
          <p:cNvSpPr>
            <a:spLocks noGrp="1"/>
          </p:cNvSpPr>
          <p:nvPr>
            <p:ph type="title"/>
          </p:nvPr>
        </p:nvSpPr>
        <p:spPr/>
        <p:txBody>
          <a:bodyPr/>
          <a:lstStyle/>
          <a:p>
            <a:r>
              <a:rPr lang="en-US" dirty="0"/>
              <a:t>Capacity Assessment</a:t>
            </a:r>
          </a:p>
        </p:txBody>
      </p:sp>
      <p:sp>
        <p:nvSpPr>
          <p:cNvPr id="3" name="Content Placeholder 2">
            <a:extLst>
              <a:ext uri="{FF2B5EF4-FFF2-40B4-BE49-F238E27FC236}">
                <a16:creationId xmlns:a16="http://schemas.microsoft.com/office/drawing/2014/main" id="{54E9C9DC-B1C3-C24B-806B-AF473D93CEAA}"/>
              </a:ext>
            </a:extLst>
          </p:cNvPr>
          <p:cNvSpPr>
            <a:spLocks noGrp="1"/>
          </p:cNvSpPr>
          <p:nvPr>
            <p:ph idx="1"/>
          </p:nvPr>
        </p:nvSpPr>
        <p:spPr/>
        <p:txBody>
          <a:bodyPr>
            <a:normAutofit fontScale="92500" lnSpcReduction="10000"/>
          </a:bodyPr>
          <a:lstStyle/>
          <a:p>
            <a:pPr lvl="0"/>
            <a:r>
              <a:rPr lang="en-US" dirty="0"/>
              <a:t>Principles</a:t>
            </a:r>
          </a:p>
          <a:p>
            <a:pPr lvl="1"/>
            <a:r>
              <a:rPr lang="en-US" dirty="0"/>
              <a:t>Every patient has capacity until proven otherwise</a:t>
            </a:r>
            <a:endParaRPr lang="en-SG" sz="4000" dirty="0"/>
          </a:p>
          <a:p>
            <a:pPr lvl="1"/>
            <a:r>
              <a:rPr lang="en-US" dirty="0"/>
              <a:t>Unwise decision does not mean lack of capacity</a:t>
            </a:r>
            <a:endParaRPr lang="en-SG" sz="4000" dirty="0"/>
          </a:p>
          <a:p>
            <a:pPr lvl="1"/>
            <a:r>
              <a:rPr lang="en-US" dirty="0"/>
              <a:t>Any decision made for patient who lacks capacity must be in best interest</a:t>
            </a:r>
            <a:endParaRPr lang="en-SG" sz="4000" dirty="0"/>
          </a:p>
          <a:p>
            <a:pPr lvl="1"/>
            <a:r>
              <a:rPr lang="en-US" dirty="0"/>
              <a:t>Formal assessment of mental capacity can only be done by practitioners who have undergone training and whose names are registered with the Office of Public Guardian </a:t>
            </a:r>
            <a:endParaRPr lang="en-SG" sz="4000" dirty="0"/>
          </a:p>
          <a:p>
            <a:r>
              <a:rPr lang="en-US" dirty="0"/>
              <a:t>Steps</a:t>
            </a:r>
          </a:p>
          <a:p>
            <a:pPr lvl="1"/>
            <a:r>
              <a:rPr lang="en-US" dirty="0"/>
              <a:t>Comprehend</a:t>
            </a:r>
            <a:endParaRPr lang="en-SG" dirty="0"/>
          </a:p>
          <a:p>
            <a:pPr lvl="1"/>
            <a:r>
              <a:rPr lang="en-US" dirty="0"/>
              <a:t>Retain</a:t>
            </a:r>
            <a:endParaRPr lang="en-SG" dirty="0"/>
          </a:p>
          <a:p>
            <a:pPr lvl="1"/>
            <a:r>
              <a:rPr lang="en-US" dirty="0"/>
              <a:t>Process and weigh up</a:t>
            </a:r>
            <a:endParaRPr lang="en-SG" dirty="0"/>
          </a:p>
          <a:p>
            <a:pPr lvl="1"/>
            <a:r>
              <a:rPr lang="en-US" dirty="0"/>
              <a:t>Communicate decision</a:t>
            </a:r>
            <a:endParaRPr lang="en-SG" dirty="0"/>
          </a:p>
          <a:p>
            <a:pPr marL="0" indent="0">
              <a:buNone/>
            </a:pPr>
            <a:endParaRPr lang="en-US" dirty="0"/>
          </a:p>
        </p:txBody>
      </p:sp>
    </p:spTree>
    <p:extLst>
      <p:ext uri="{BB962C8B-B14F-4D97-AF65-F5344CB8AC3E}">
        <p14:creationId xmlns:p14="http://schemas.microsoft.com/office/powerpoint/2010/main" val="3606772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1439B-4653-4241-8F5A-249F3B564CD7}"/>
              </a:ext>
            </a:extLst>
          </p:cNvPr>
          <p:cNvSpPr>
            <a:spLocks noGrp="1"/>
          </p:cNvSpPr>
          <p:nvPr>
            <p:ph type="title"/>
          </p:nvPr>
        </p:nvSpPr>
        <p:spPr/>
        <p:txBody>
          <a:bodyPr/>
          <a:lstStyle/>
          <a:p>
            <a:r>
              <a:rPr lang="en-US" dirty="0"/>
              <a:t>Explaining Diagnosis or Condition</a:t>
            </a:r>
          </a:p>
        </p:txBody>
      </p:sp>
      <p:sp>
        <p:nvSpPr>
          <p:cNvPr id="3" name="Content Placeholder 2">
            <a:extLst>
              <a:ext uri="{FF2B5EF4-FFF2-40B4-BE49-F238E27FC236}">
                <a16:creationId xmlns:a16="http://schemas.microsoft.com/office/drawing/2014/main" id="{8DCC2F42-57F3-DC4B-8B7C-3221760D81AD}"/>
              </a:ext>
            </a:extLst>
          </p:cNvPr>
          <p:cNvSpPr>
            <a:spLocks noGrp="1"/>
          </p:cNvSpPr>
          <p:nvPr>
            <p:ph idx="1"/>
          </p:nvPr>
        </p:nvSpPr>
        <p:spPr/>
        <p:txBody>
          <a:bodyPr/>
          <a:lstStyle/>
          <a:p>
            <a:pPr lvl="0"/>
            <a:r>
              <a:rPr lang="en-US" dirty="0"/>
              <a:t>Find out understanding and concerns first!</a:t>
            </a:r>
            <a:endParaRPr lang="en-SG" dirty="0"/>
          </a:p>
          <a:p>
            <a:pPr lvl="0"/>
            <a:r>
              <a:rPr lang="en-US" dirty="0"/>
              <a:t>Explain disease/diagnosis</a:t>
            </a:r>
            <a:endParaRPr lang="en-SG" dirty="0"/>
          </a:p>
          <a:p>
            <a:pPr lvl="0"/>
            <a:r>
              <a:rPr lang="en-US" dirty="0"/>
              <a:t>Explain treatment: Non-pharm, pharm, surgery</a:t>
            </a:r>
            <a:endParaRPr lang="en-SG" dirty="0"/>
          </a:p>
          <a:p>
            <a:pPr lvl="0"/>
            <a:r>
              <a:rPr lang="en-US" dirty="0"/>
              <a:t>Explain monitoring, complications, symptoms to pay attention to</a:t>
            </a:r>
            <a:endParaRPr lang="en-SG" dirty="0"/>
          </a:p>
          <a:p>
            <a:pPr lvl="0"/>
            <a:r>
              <a:rPr lang="en-US" dirty="0"/>
              <a:t>If relevant, offspring/work/insurance/driving impact</a:t>
            </a:r>
            <a:endParaRPr lang="en-SG" dirty="0"/>
          </a:p>
          <a:p>
            <a:pPr lvl="0"/>
            <a:r>
              <a:rPr lang="en-US" dirty="0"/>
              <a:t>Provide information about support groups, other relevant resources</a:t>
            </a:r>
            <a:endParaRPr lang="en-SG" dirty="0"/>
          </a:p>
          <a:p>
            <a:pPr marL="0" indent="0">
              <a:buNone/>
            </a:pPr>
            <a:endParaRPr lang="en-US" dirty="0"/>
          </a:p>
        </p:txBody>
      </p:sp>
    </p:spTree>
    <p:extLst>
      <p:ext uri="{BB962C8B-B14F-4D97-AF65-F5344CB8AC3E}">
        <p14:creationId xmlns:p14="http://schemas.microsoft.com/office/powerpoint/2010/main" val="15337021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E1035-F628-1247-9F26-470324469E2C}"/>
              </a:ext>
            </a:extLst>
          </p:cNvPr>
          <p:cNvSpPr>
            <a:spLocks noGrp="1"/>
          </p:cNvSpPr>
          <p:nvPr>
            <p:ph type="title"/>
          </p:nvPr>
        </p:nvSpPr>
        <p:spPr/>
        <p:txBody>
          <a:bodyPr/>
          <a:lstStyle/>
          <a:p>
            <a:r>
              <a:rPr lang="en-US" dirty="0"/>
              <a:t>Driving</a:t>
            </a:r>
          </a:p>
        </p:txBody>
      </p:sp>
      <p:graphicFrame>
        <p:nvGraphicFramePr>
          <p:cNvPr id="4" name="Table 3">
            <a:extLst>
              <a:ext uri="{FF2B5EF4-FFF2-40B4-BE49-F238E27FC236}">
                <a16:creationId xmlns:a16="http://schemas.microsoft.com/office/drawing/2014/main" id="{58F2AC3B-15D9-EA44-917A-73A85C7CEC9A}"/>
              </a:ext>
            </a:extLst>
          </p:cNvPr>
          <p:cNvGraphicFramePr>
            <a:graphicFrameLocks noGrp="1"/>
          </p:cNvGraphicFramePr>
          <p:nvPr>
            <p:extLst>
              <p:ext uri="{D42A27DB-BD31-4B8C-83A1-F6EECF244321}">
                <p14:modId xmlns:p14="http://schemas.microsoft.com/office/powerpoint/2010/main" val="4055280414"/>
              </p:ext>
            </p:extLst>
          </p:nvPr>
        </p:nvGraphicFramePr>
        <p:xfrm>
          <a:off x="838200" y="1317710"/>
          <a:ext cx="10515600" cy="5458694"/>
        </p:xfrm>
        <a:graphic>
          <a:graphicData uri="http://schemas.openxmlformats.org/drawingml/2006/table">
            <a:tbl>
              <a:tblPr firstRow="1" firstCol="1" bandRow="1">
                <a:tableStyleId>{5C22544A-7EE6-4342-B048-85BDC9FD1C3A}</a:tableStyleId>
              </a:tblPr>
              <a:tblGrid>
                <a:gridCol w="2145136">
                  <a:extLst>
                    <a:ext uri="{9D8B030D-6E8A-4147-A177-3AD203B41FA5}">
                      <a16:colId xmlns:a16="http://schemas.microsoft.com/office/drawing/2014/main" val="246074898"/>
                    </a:ext>
                  </a:extLst>
                </a:gridCol>
                <a:gridCol w="4185232">
                  <a:extLst>
                    <a:ext uri="{9D8B030D-6E8A-4147-A177-3AD203B41FA5}">
                      <a16:colId xmlns:a16="http://schemas.microsoft.com/office/drawing/2014/main" val="3099675799"/>
                    </a:ext>
                  </a:extLst>
                </a:gridCol>
                <a:gridCol w="4185232">
                  <a:extLst>
                    <a:ext uri="{9D8B030D-6E8A-4147-A177-3AD203B41FA5}">
                      <a16:colId xmlns:a16="http://schemas.microsoft.com/office/drawing/2014/main" val="681315839"/>
                    </a:ext>
                  </a:extLst>
                </a:gridCol>
              </a:tblGrid>
              <a:tr h="252747">
                <a:tc>
                  <a:txBody>
                    <a:bodyPr/>
                    <a:lstStyle/>
                    <a:p>
                      <a:pPr>
                        <a:spcAft>
                          <a:spcPts val="0"/>
                        </a:spcAft>
                      </a:pPr>
                      <a:r>
                        <a:rPr lang="en-US" sz="1400">
                          <a:effectLst/>
                        </a:rPr>
                        <a:t>Disorder</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a:effectLst/>
                        </a:rPr>
                        <a:t>Group 1 (Class 1, 2, 3 licenses)</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dirty="0">
                          <a:effectLst/>
                        </a:rPr>
                        <a:t>Group 2 (Class 3, 4 &amp; vocational licenses)</a:t>
                      </a:r>
                      <a:endParaRPr lang="en-S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27913103"/>
                  </a:ext>
                </a:extLst>
              </a:tr>
              <a:tr h="252747">
                <a:tc>
                  <a:txBody>
                    <a:bodyPr/>
                    <a:lstStyle/>
                    <a:p>
                      <a:pPr>
                        <a:spcAft>
                          <a:spcPts val="0"/>
                        </a:spcAft>
                      </a:pPr>
                      <a:r>
                        <a:rPr lang="en-US" sz="1400">
                          <a:effectLst/>
                        </a:rPr>
                        <a:t>Angina</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a:effectLst/>
                        </a:rPr>
                        <a:t>Not fit until angina controlled</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dirty="0">
                          <a:effectLst/>
                        </a:rPr>
                        <a:t>Not fit until symptom-free, must also complete exercise stress test</a:t>
                      </a:r>
                      <a:endParaRPr lang="en-S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48555468"/>
                  </a:ext>
                </a:extLst>
              </a:tr>
              <a:tr h="505493">
                <a:tc>
                  <a:txBody>
                    <a:bodyPr/>
                    <a:lstStyle/>
                    <a:p>
                      <a:pPr>
                        <a:spcAft>
                          <a:spcPts val="0"/>
                        </a:spcAft>
                      </a:pPr>
                      <a:r>
                        <a:rPr lang="en-US" sz="1400">
                          <a:effectLst/>
                        </a:rPr>
                        <a:t>ACS/CABG</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a:effectLst/>
                        </a:rPr>
                        <a:t>Not fit for 1 month</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dirty="0">
                          <a:effectLst/>
                        </a:rPr>
                        <a:t>Not fit for at least 2 months. After must be symptom-free, must also complete exercise stress test</a:t>
                      </a:r>
                      <a:endParaRPr lang="en-S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35099001"/>
                  </a:ext>
                </a:extLst>
              </a:tr>
              <a:tr h="252747">
                <a:tc>
                  <a:txBody>
                    <a:bodyPr/>
                    <a:lstStyle/>
                    <a:p>
                      <a:pPr>
                        <a:spcAft>
                          <a:spcPts val="0"/>
                        </a:spcAft>
                      </a:pPr>
                      <a:r>
                        <a:rPr lang="en-US" sz="1400">
                          <a:effectLst/>
                        </a:rPr>
                        <a:t>Angioplasty</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a:effectLst/>
                        </a:rPr>
                        <a:t>Not fit for 1 week</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dirty="0">
                          <a:effectLst/>
                        </a:rPr>
                        <a:t>Not fit for at least 2 weeks. If stented at least 2 months. Thereafter as above.</a:t>
                      </a:r>
                      <a:endParaRPr lang="en-S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61954209"/>
                  </a:ext>
                </a:extLst>
              </a:tr>
              <a:tr h="505493">
                <a:tc>
                  <a:txBody>
                    <a:bodyPr/>
                    <a:lstStyle/>
                    <a:p>
                      <a:pPr>
                        <a:spcAft>
                          <a:spcPts val="0"/>
                        </a:spcAft>
                      </a:pPr>
                      <a:r>
                        <a:rPr lang="en-US" sz="1400">
                          <a:effectLst/>
                        </a:rPr>
                        <a:t>Arrhythmia</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a:effectLst/>
                        </a:rPr>
                        <a:t>Not fit if arrhythmia liable to cause LOC. Resume only after satisfactory control.</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dirty="0">
                          <a:effectLst/>
                        </a:rPr>
                        <a:t>Not fit if arrhythmia caused LOC in past 2 years. If not will need to establish no structural cardiac abnormality, must also complete exercise stress test</a:t>
                      </a:r>
                      <a:endParaRPr lang="en-S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23058663"/>
                  </a:ext>
                </a:extLst>
              </a:tr>
              <a:tr h="252747">
                <a:tc>
                  <a:txBody>
                    <a:bodyPr/>
                    <a:lstStyle/>
                    <a:p>
                      <a:pPr>
                        <a:spcAft>
                          <a:spcPts val="0"/>
                        </a:spcAft>
                      </a:pPr>
                      <a:r>
                        <a:rPr lang="en-US" sz="1400">
                          <a:effectLst/>
                        </a:rPr>
                        <a:t>Aortic Aneurysm</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a:effectLst/>
                        </a:rPr>
                        <a:t>Fit if BP controlled</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dirty="0">
                          <a:effectLst/>
                        </a:rPr>
                        <a:t>Unfit. Fit only after repair</a:t>
                      </a:r>
                      <a:endParaRPr lang="en-S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26938851"/>
                  </a:ext>
                </a:extLst>
              </a:tr>
              <a:tr h="252747">
                <a:tc>
                  <a:txBody>
                    <a:bodyPr/>
                    <a:lstStyle/>
                    <a:p>
                      <a:pPr>
                        <a:spcAft>
                          <a:spcPts val="0"/>
                        </a:spcAft>
                      </a:pPr>
                      <a:r>
                        <a:rPr lang="en-US" sz="1400">
                          <a:effectLst/>
                        </a:rPr>
                        <a:t>Pacemaker Insertion</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a:effectLst/>
                        </a:rPr>
                        <a:t>Fit</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dirty="0">
                          <a:effectLst/>
                        </a:rPr>
                        <a:t>Generally unfit</a:t>
                      </a:r>
                      <a:endParaRPr lang="en-S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3280910"/>
                  </a:ext>
                </a:extLst>
              </a:tr>
              <a:tr h="252747">
                <a:tc>
                  <a:txBody>
                    <a:bodyPr/>
                    <a:lstStyle/>
                    <a:p>
                      <a:pPr>
                        <a:spcAft>
                          <a:spcPts val="0"/>
                        </a:spcAft>
                      </a:pPr>
                      <a:r>
                        <a:rPr lang="en-US" sz="1400">
                          <a:effectLst/>
                        </a:rPr>
                        <a:t>Provoked Single Seizure</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a:effectLst/>
                        </a:rPr>
                        <a:t>Seizure free 1 year while off AEDs. No cerebral abnormality, EEG normal.</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dirty="0">
                          <a:effectLst/>
                        </a:rPr>
                        <a:t>Seizure free 1 year while off AEDs. No cerebral abnormality, EEG normal.</a:t>
                      </a:r>
                      <a:endParaRPr lang="en-S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67772696"/>
                  </a:ext>
                </a:extLst>
              </a:tr>
              <a:tr h="505493">
                <a:tc>
                  <a:txBody>
                    <a:bodyPr/>
                    <a:lstStyle/>
                    <a:p>
                      <a:pPr>
                        <a:spcAft>
                          <a:spcPts val="0"/>
                        </a:spcAft>
                      </a:pPr>
                      <a:r>
                        <a:rPr lang="en-US" sz="1400">
                          <a:effectLst/>
                        </a:rPr>
                        <a:t>Unprovoked/Epilepsy</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a:effectLst/>
                        </a:rPr>
                        <a:t>Seizure free for 3 years and off all AEDs at least 1 year. No cerebral abnormality, EEG normal</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tabLst>
                          <a:tab pos="1069975" algn="ctr"/>
                        </a:tabLst>
                      </a:pPr>
                      <a:r>
                        <a:rPr lang="en-US" sz="1400" dirty="0">
                          <a:effectLst/>
                        </a:rPr>
                        <a:t>Seizure free for 10 years and off all AEDs. No cerebral abnormality, EEG normal</a:t>
                      </a:r>
                      <a:endParaRPr lang="en-S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2318596"/>
                  </a:ext>
                </a:extLst>
              </a:tr>
              <a:tr h="758240">
                <a:tc>
                  <a:txBody>
                    <a:bodyPr/>
                    <a:lstStyle/>
                    <a:p>
                      <a:pPr>
                        <a:spcAft>
                          <a:spcPts val="0"/>
                        </a:spcAft>
                      </a:pPr>
                      <a:r>
                        <a:rPr lang="en-US" sz="1400">
                          <a:effectLst/>
                        </a:rPr>
                        <a:t>Stroke</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a:effectLst/>
                        </a:rPr>
                        <a:t>No deficits – Not fit for 1 month</a:t>
                      </a:r>
                      <a:endParaRPr lang="en-SG" sz="1400">
                        <a:effectLst/>
                      </a:endParaRPr>
                    </a:p>
                    <a:p>
                      <a:pPr>
                        <a:spcAft>
                          <a:spcPts val="0"/>
                        </a:spcAft>
                      </a:pPr>
                      <a:r>
                        <a:rPr lang="en-US" sz="1400">
                          <a:effectLst/>
                        </a:rPr>
                        <a:t>If mild deficits, need to go through Driving Assessment and Rehab Programme (DARP) after 1 month</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dirty="0">
                          <a:effectLst/>
                        </a:rPr>
                        <a:t>Not fit for 1 year – Must have fully recovered, and go through DARP</a:t>
                      </a:r>
                      <a:endParaRPr lang="en-S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74336462"/>
                  </a:ext>
                </a:extLst>
              </a:tr>
              <a:tr h="505493">
                <a:tc>
                  <a:txBody>
                    <a:bodyPr/>
                    <a:lstStyle/>
                    <a:p>
                      <a:pPr>
                        <a:spcAft>
                          <a:spcPts val="0"/>
                        </a:spcAft>
                      </a:pPr>
                      <a:r>
                        <a:rPr lang="en-US" sz="1400">
                          <a:effectLst/>
                        </a:rPr>
                        <a:t>TIA</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a:effectLst/>
                        </a:rPr>
                        <a:t>Single: Fit if TIA free for 1 month</a:t>
                      </a:r>
                      <a:endParaRPr lang="en-SG" sz="1400">
                        <a:effectLst/>
                      </a:endParaRPr>
                    </a:p>
                    <a:p>
                      <a:pPr>
                        <a:spcAft>
                          <a:spcPts val="0"/>
                        </a:spcAft>
                      </a:pPr>
                      <a:r>
                        <a:rPr lang="en-US" sz="1400">
                          <a:effectLst/>
                        </a:rPr>
                        <a:t>Multiple: Fit if TIA free for 6 months</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dirty="0">
                          <a:effectLst/>
                        </a:rPr>
                        <a:t>Single: Fit if TIA free for 6 months</a:t>
                      </a:r>
                      <a:endParaRPr lang="en-SG" sz="1400" dirty="0">
                        <a:effectLst/>
                      </a:endParaRPr>
                    </a:p>
                    <a:p>
                      <a:pPr>
                        <a:spcAft>
                          <a:spcPts val="0"/>
                        </a:spcAft>
                      </a:pPr>
                      <a:r>
                        <a:rPr lang="en-US" sz="1400" dirty="0">
                          <a:effectLst/>
                        </a:rPr>
                        <a:t>Multiple: Fit if TIA free for 1 year</a:t>
                      </a:r>
                      <a:endParaRPr lang="en-S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7162265"/>
                  </a:ext>
                </a:extLst>
              </a:tr>
              <a:tr h="252747">
                <a:tc>
                  <a:txBody>
                    <a:bodyPr/>
                    <a:lstStyle/>
                    <a:p>
                      <a:pPr>
                        <a:spcAft>
                          <a:spcPts val="0"/>
                        </a:spcAft>
                      </a:pPr>
                      <a:r>
                        <a:rPr lang="en-US" sz="1400">
                          <a:effectLst/>
                        </a:rPr>
                        <a:t>Bleeds/Aneurysms</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a:effectLst/>
                        </a:rPr>
                        <a:t>Case by case by neurosurgeon</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dirty="0">
                          <a:effectLst/>
                        </a:rPr>
                        <a:t>Case by case by neurosurgeon</a:t>
                      </a:r>
                      <a:endParaRPr lang="en-S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60169609"/>
                  </a:ext>
                </a:extLst>
              </a:tr>
              <a:tr h="252747">
                <a:tc>
                  <a:txBody>
                    <a:bodyPr/>
                    <a:lstStyle/>
                    <a:p>
                      <a:pPr>
                        <a:spcAft>
                          <a:spcPts val="0"/>
                        </a:spcAft>
                      </a:pPr>
                      <a:r>
                        <a:rPr lang="en-US" sz="1400">
                          <a:effectLst/>
                        </a:rPr>
                        <a:t>Unexplained LOC</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a:effectLst/>
                        </a:rPr>
                        <a:t>Fit if LOC free for 1 year</a:t>
                      </a:r>
                      <a:endParaRPr lang="en-SG"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US" sz="1400" dirty="0">
                          <a:effectLst/>
                        </a:rPr>
                        <a:t>Fit if LOC free for 1 year</a:t>
                      </a:r>
                      <a:endParaRPr lang="en-SG"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63679155"/>
                  </a:ext>
                </a:extLst>
              </a:tr>
            </a:tbl>
          </a:graphicData>
        </a:graphic>
      </p:graphicFrame>
    </p:spTree>
    <p:extLst>
      <p:ext uri="{BB962C8B-B14F-4D97-AF65-F5344CB8AC3E}">
        <p14:creationId xmlns:p14="http://schemas.microsoft.com/office/powerpoint/2010/main" val="2257150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B81EF-CDD3-794F-9B07-FAD3840E7D09}"/>
              </a:ext>
            </a:extLst>
          </p:cNvPr>
          <p:cNvSpPr>
            <a:spLocks noGrp="1"/>
          </p:cNvSpPr>
          <p:nvPr>
            <p:ph type="title"/>
          </p:nvPr>
        </p:nvSpPr>
        <p:spPr/>
        <p:txBody>
          <a:bodyPr/>
          <a:lstStyle/>
          <a:p>
            <a:r>
              <a:rPr lang="en-US" dirty="0"/>
              <a:t>General Matters</a:t>
            </a:r>
          </a:p>
        </p:txBody>
      </p:sp>
      <p:sp>
        <p:nvSpPr>
          <p:cNvPr id="3" name="Content Placeholder 2">
            <a:extLst>
              <a:ext uri="{FF2B5EF4-FFF2-40B4-BE49-F238E27FC236}">
                <a16:creationId xmlns:a16="http://schemas.microsoft.com/office/drawing/2014/main" id="{ED68F357-C900-6A41-86F4-FE74B96CFF1F}"/>
              </a:ext>
            </a:extLst>
          </p:cNvPr>
          <p:cNvSpPr>
            <a:spLocks noGrp="1"/>
          </p:cNvSpPr>
          <p:nvPr>
            <p:ph idx="1"/>
          </p:nvPr>
        </p:nvSpPr>
        <p:spPr/>
        <p:txBody>
          <a:bodyPr/>
          <a:lstStyle/>
          <a:p>
            <a:r>
              <a:rPr lang="en-US" dirty="0"/>
              <a:t>20 minute station </a:t>
            </a:r>
          </a:p>
          <a:p>
            <a:pPr lvl="1"/>
            <a:r>
              <a:rPr lang="en-US" dirty="0"/>
              <a:t>5 minute preparation time before</a:t>
            </a:r>
          </a:p>
          <a:p>
            <a:pPr lvl="1"/>
            <a:r>
              <a:rPr lang="en-US" dirty="0"/>
              <a:t>14 minute patient encounter</a:t>
            </a:r>
          </a:p>
          <a:p>
            <a:pPr lvl="1"/>
            <a:r>
              <a:rPr lang="en-US" dirty="0"/>
              <a:t>1 minute reflection</a:t>
            </a:r>
          </a:p>
          <a:p>
            <a:pPr lvl="1"/>
            <a:r>
              <a:rPr lang="en-US" dirty="0"/>
              <a:t>5 minute discussion</a:t>
            </a:r>
          </a:p>
          <a:p>
            <a:r>
              <a:rPr lang="en-US" dirty="0"/>
              <a:t>Focus on the task</a:t>
            </a:r>
          </a:p>
          <a:p>
            <a:r>
              <a:rPr lang="en-US" dirty="0"/>
              <a:t>Preparation</a:t>
            </a:r>
          </a:p>
          <a:p>
            <a:pPr lvl="1"/>
            <a:r>
              <a:rPr lang="en-US" dirty="0" err="1"/>
              <a:t>Familiarise</a:t>
            </a:r>
            <a:r>
              <a:rPr lang="en-US" dirty="0"/>
              <a:t> with common topics</a:t>
            </a:r>
          </a:p>
          <a:p>
            <a:pPr lvl="1"/>
            <a:r>
              <a:rPr lang="en-US" dirty="0"/>
              <a:t>Prepare and practice stock phrases for ‘difficult situations’</a:t>
            </a:r>
          </a:p>
          <a:p>
            <a:pPr lvl="1"/>
            <a:r>
              <a:rPr lang="en-US" dirty="0"/>
              <a:t>Structure your discussion around ethical principles</a:t>
            </a:r>
          </a:p>
          <a:p>
            <a:endParaRPr lang="en-US" dirty="0"/>
          </a:p>
        </p:txBody>
      </p:sp>
    </p:spTree>
    <p:extLst>
      <p:ext uri="{BB962C8B-B14F-4D97-AF65-F5344CB8AC3E}">
        <p14:creationId xmlns:p14="http://schemas.microsoft.com/office/powerpoint/2010/main" val="1792517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F0362-4BFC-914F-BBBE-1CF92C975F6C}"/>
              </a:ext>
            </a:extLst>
          </p:cNvPr>
          <p:cNvSpPr>
            <a:spLocks noGrp="1"/>
          </p:cNvSpPr>
          <p:nvPr>
            <p:ph type="title"/>
          </p:nvPr>
        </p:nvSpPr>
        <p:spPr/>
        <p:txBody>
          <a:bodyPr/>
          <a:lstStyle/>
          <a:p>
            <a:r>
              <a:rPr lang="en-US" dirty="0"/>
              <a:t>Ethical Principles</a:t>
            </a:r>
          </a:p>
        </p:txBody>
      </p:sp>
      <p:sp>
        <p:nvSpPr>
          <p:cNvPr id="3" name="Content Placeholder 2">
            <a:extLst>
              <a:ext uri="{FF2B5EF4-FFF2-40B4-BE49-F238E27FC236}">
                <a16:creationId xmlns:a16="http://schemas.microsoft.com/office/drawing/2014/main" id="{25E12E36-C6A5-D240-9C5F-9566F87148A5}"/>
              </a:ext>
            </a:extLst>
          </p:cNvPr>
          <p:cNvSpPr>
            <a:spLocks noGrp="1"/>
          </p:cNvSpPr>
          <p:nvPr>
            <p:ph idx="1"/>
          </p:nvPr>
        </p:nvSpPr>
        <p:spPr/>
        <p:txBody>
          <a:bodyPr>
            <a:normAutofit fontScale="70000" lnSpcReduction="20000"/>
          </a:bodyPr>
          <a:lstStyle/>
          <a:p>
            <a:pPr lvl="0"/>
            <a:r>
              <a:rPr lang="en-US" b="1" dirty="0"/>
              <a:t>Autonomy</a:t>
            </a:r>
            <a:endParaRPr lang="en-SG" sz="4400" b="1" dirty="0"/>
          </a:p>
          <a:p>
            <a:pPr lvl="1"/>
            <a:r>
              <a:rPr lang="en-US" dirty="0"/>
              <a:t>Individuals have a right to self-determination free from coercion or coaxing</a:t>
            </a:r>
            <a:endParaRPr lang="en-SG" sz="4000" dirty="0"/>
          </a:p>
          <a:p>
            <a:pPr lvl="1"/>
            <a:r>
              <a:rPr lang="en-US" dirty="0"/>
              <a:t>Principles for making decision for someone who lacks capacity: </a:t>
            </a:r>
            <a:endParaRPr lang="en-SG" sz="4000" dirty="0"/>
          </a:p>
          <a:p>
            <a:pPr lvl="2"/>
            <a:r>
              <a:rPr lang="en-US" dirty="0"/>
              <a:t>Every patient has capacity until proven otherwise</a:t>
            </a:r>
            <a:endParaRPr lang="en-SG" sz="3600" dirty="0"/>
          </a:p>
          <a:p>
            <a:pPr lvl="2"/>
            <a:r>
              <a:rPr lang="en-US" dirty="0"/>
              <a:t>Unwise decision does not mean lack of capacity</a:t>
            </a:r>
            <a:endParaRPr lang="en-SG" sz="3600" dirty="0"/>
          </a:p>
          <a:p>
            <a:pPr lvl="2"/>
            <a:r>
              <a:rPr lang="en-US" dirty="0"/>
              <a:t>Any decision made for patient who lacks capacity must be in best interest</a:t>
            </a:r>
            <a:endParaRPr lang="en-SG" sz="3600" dirty="0"/>
          </a:p>
          <a:p>
            <a:pPr lvl="2"/>
            <a:r>
              <a:rPr lang="en-US" dirty="0"/>
              <a:t>Formal assessment of mental capacity can only be done by practitioners who have undergone training and whose names are registered with the Office of Public Guardian </a:t>
            </a:r>
            <a:endParaRPr lang="en-SG" sz="3600" dirty="0"/>
          </a:p>
          <a:p>
            <a:pPr lvl="0"/>
            <a:r>
              <a:rPr lang="en-US" b="1" dirty="0"/>
              <a:t>Beneficence</a:t>
            </a:r>
            <a:r>
              <a:rPr lang="en-US" dirty="0"/>
              <a:t>: Promoting what’s best for the patient</a:t>
            </a:r>
            <a:endParaRPr lang="en-SG" sz="4400" dirty="0"/>
          </a:p>
          <a:p>
            <a:pPr lvl="0"/>
            <a:r>
              <a:rPr lang="en-US" b="1" dirty="0"/>
              <a:t>Confidentiality</a:t>
            </a:r>
            <a:r>
              <a:rPr lang="en-US" dirty="0"/>
              <a:t>: Trust between doctor and patient</a:t>
            </a:r>
            <a:endParaRPr lang="en-SG" sz="4400" dirty="0"/>
          </a:p>
          <a:p>
            <a:pPr lvl="0"/>
            <a:r>
              <a:rPr lang="en-US" b="1" dirty="0"/>
              <a:t>Do no harm/ non-maleficence</a:t>
            </a:r>
            <a:r>
              <a:rPr lang="en-US" dirty="0"/>
              <a:t>: Balance risk of harm against benefit</a:t>
            </a:r>
            <a:endParaRPr lang="en-SG" sz="4400" dirty="0"/>
          </a:p>
          <a:p>
            <a:pPr lvl="0"/>
            <a:r>
              <a:rPr lang="en-US" b="1" dirty="0"/>
              <a:t>Equitable care/ Justice</a:t>
            </a:r>
            <a:r>
              <a:rPr lang="en-US" dirty="0"/>
              <a:t>: Resources are limited. Fair allocation of resources </a:t>
            </a:r>
            <a:endParaRPr lang="en-SG" sz="4400" dirty="0"/>
          </a:p>
          <a:p>
            <a:pPr lvl="0"/>
            <a:r>
              <a:rPr lang="en-US" b="1" dirty="0"/>
              <a:t>Professionalism</a:t>
            </a:r>
            <a:endParaRPr lang="en-SG" sz="4400" b="1" dirty="0"/>
          </a:p>
          <a:p>
            <a:pPr lvl="0"/>
            <a:r>
              <a:rPr lang="en-US" b="1" dirty="0"/>
              <a:t>Truth Telling and </a:t>
            </a:r>
            <a:r>
              <a:rPr lang="en-US" b="1" dirty="0" err="1"/>
              <a:t>Candour</a:t>
            </a:r>
            <a:r>
              <a:rPr lang="en-US" dirty="0"/>
              <a:t>: Patients have a right to information about their condition and treatment options available </a:t>
            </a:r>
            <a:endParaRPr lang="en-SG" sz="4400" dirty="0"/>
          </a:p>
        </p:txBody>
      </p:sp>
    </p:spTree>
    <p:extLst>
      <p:ext uri="{BB962C8B-B14F-4D97-AF65-F5344CB8AC3E}">
        <p14:creationId xmlns:p14="http://schemas.microsoft.com/office/powerpoint/2010/main" val="2484775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B0C62-7E8F-A04C-ADFB-DE0E8452A892}"/>
              </a:ext>
            </a:extLst>
          </p:cNvPr>
          <p:cNvSpPr>
            <a:spLocks noGrp="1"/>
          </p:cNvSpPr>
          <p:nvPr>
            <p:ph type="title"/>
          </p:nvPr>
        </p:nvSpPr>
        <p:spPr/>
        <p:txBody>
          <a:bodyPr/>
          <a:lstStyle/>
          <a:p>
            <a:r>
              <a:rPr lang="en-US" dirty="0"/>
              <a:t>Ethical Principles </a:t>
            </a:r>
          </a:p>
        </p:txBody>
      </p:sp>
      <p:sp>
        <p:nvSpPr>
          <p:cNvPr id="3" name="Content Placeholder 2">
            <a:extLst>
              <a:ext uri="{FF2B5EF4-FFF2-40B4-BE49-F238E27FC236}">
                <a16:creationId xmlns:a16="http://schemas.microsoft.com/office/drawing/2014/main" id="{93E914B4-3A18-734A-B597-E7F95DD65F21}"/>
              </a:ext>
            </a:extLst>
          </p:cNvPr>
          <p:cNvSpPr>
            <a:spLocks noGrp="1"/>
          </p:cNvSpPr>
          <p:nvPr>
            <p:ph idx="1"/>
          </p:nvPr>
        </p:nvSpPr>
        <p:spPr/>
        <p:txBody>
          <a:bodyPr/>
          <a:lstStyle/>
          <a:p>
            <a:pPr lvl="0"/>
            <a:r>
              <a:rPr lang="en-US" dirty="0"/>
              <a:t>Negligence: Duty of care, breach of duty, harm as a result of breach</a:t>
            </a:r>
            <a:endParaRPr lang="en-SG" sz="4400" dirty="0"/>
          </a:p>
          <a:p>
            <a:pPr lvl="1"/>
            <a:r>
              <a:rPr lang="en-US" dirty="0" err="1"/>
              <a:t>Bolam</a:t>
            </a:r>
            <a:r>
              <a:rPr lang="en-US" dirty="0"/>
              <a:t> Test (applicable for diagnosis and treatment): a doctor is not negligent if the act is supported by other respected doctors, as long as those doctors’ opinion is internally consistent and logical. </a:t>
            </a:r>
            <a:endParaRPr lang="en-SG" sz="4000" dirty="0"/>
          </a:p>
          <a:p>
            <a:pPr lvl="1"/>
            <a:r>
              <a:rPr lang="en-US" dirty="0"/>
              <a:t>Montgomery Test (for advice): 3 stages</a:t>
            </a:r>
            <a:endParaRPr lang="en-SG" sz="4000" dirty="0"/>
          </a:p>
          <a:p>
            <a:pPr lvl="2"/>
            <a:r>
              <a:rPr lang="en-US" dirty="0"/>
              <a:t>1) Relevant and material info withheld from patient? </a:t>
            </a:r>
            <a:endParaRPr lang="en-SG" sz="3600" dirty="0"/>
          </a:p>
          <a:p>
            <a:pPr lvl="2"/>
            <a:r>
              <a:rPr lang="en-US" dirty="0"/>
              <a:t>2) Was the doctor in possession of the information? –if not in possession, use </a:t>
            </a:r>
            <a:r>
              <a:rPr lang="en-US" dirty="0" err="1"/>
              <a:t>Bolam’s</a:t>
            </a:r>
            <a:r>
              <a:rPr lang="en-US" dirty="0"/>
              <a:t> test to determine if doctor was negligent in diagnosis/ investigations</a:t>
            </a:r>
            <a:endParaRPr lang="en-SG" sz="3600" dirty="0"/>
          </a:p>
          <a:p>
            <a:pPr lvl="2"/>
            <a:r>
              <a:rPr lang="en-US" dirty="0"/>
              <a:t>3) Was the doctor justified in withholding the info from patient? </a:t>
            </a:r>
          </a:p>
          <a:p>
            <a:endParaRPr lang="en-US" dirty="0"/>
          </a:p>
        </p:txBody>
      </p:sp>
    </p:spTree>
    <p:extLst>
      <p:ext uri="{BB962C8B-B14F-4D97-AF65-F5344CB8AC3E}">
        <p14:creationId xmlns:p14="http://schemas.microsoft.com/office/powerpoint/2010/main" val="351159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9988F-7B0F-E94B-9849-F859017C436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FD0CDFC-76BE-BC43-B3AF-5545763F3EE1}"/>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8600B79E-3ECF-8F45-8E48-C473BAC91136}"/>
              </a:ext>
            </a:extLst>
          </p:cNvPr>
          <p:cNvPicPr>
            <a:picLocks noChangeAspect="1"/>
          </p:cNvPicPr>
          <p:nvPr/>
        </p:nvPicPr>
        <p:blipFill>
          <a:blip r:embed="rId2"/>
          <a:stretch>
            <a:fillRect/>
          </a:stretch>
        </p:blipFill>
        <p:spPr>
          <a:xfrm>
            <a:off x="412071" y="1027906"/>
            <a:ext cx="11592103" cy="3991476"/>
          </a:xfrm>
          <a:prstGeom prst="rect">
            <a:avLst/>
          </a:prstGeom>
        </p:spPr>
      </p:pic>
      <p:sp>
        <p:nvSpPr>
          <p:cNvPr id="5" name="Rectangle 4">
            <a:extLst>
              <a:ext uri="{FF2B5EF4-FFF2-40B4-BE49-F238E27FC236}">
                <a16:creationId xmlns:a16="http://schemas.microsoft.com/office/drawing/2014/main" id="{D8B7403B-CF0D-4645-9281-C82D4B0617A9}"/>
              </a:ext>
            </a:extLst>
          </p:cNvPr>
          <p:cNvSpPr/>
          <p:nvPr/>
        </p:nvSpPr>
        <p:spPr>
          <a:xfrm>
            <a:off x="1282700" y="5722840"/>
            <a:ext cx="4549066" cy="369332"/>
          </a:xfrm>
          <a:prstGeom prst="rect">
            <a:avLst/>
          </a:prstGeom>
        </p:spPr>
        <p:txBody>
          <a:bodyPr wrap="none">
            <a:spAutoFit/>
          </a:bodyPr>
          <a:lstStyle/>
          <a:p>
            <a:r>
              <a:rPr lang="en-SG" dirty="0">
                <a:hlinkClick r:id="rId3"/>
              </a:rPr>
              <a:t>https://www.bmj.com/content/357/bmj.j2224</a:t>
            </a:r>
            <a:endParaRPr lang="en-US" dirty="0"/>
          </a:p>
        </p:txBody>
      </p:sp>
    </p:spTree>
    <p:extLst>
      <p:ext uri="{BB962C8B-B14F-4D97-AF65-F5344CB8AC3E}">
        <p14:creationId xmlns:p14="http://schemas.microsoft.com/office/powerpoint/2010/main" val="2804262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B7C44-F345-8A44-808D-A9DE60BEA293}"/>
              </a:ext>
            </a:extLst>
          </p:cNvPr>
          <p:cNvSpPr>
            <a:spLocks noGrp="1"/>
          </p:cNvSpPr>
          <p:nvPr>
            <p:ph type="title"/>
          </p:nvPr>
        </p:nvSpPr>
        <p:spPr/>
        <p:txBody>
          <a:bodyPr/>
          <a:lstStyle/>
          <a:p>
            <a:r>
              <a:rPr lang="en-US" dirty="0"/>
              <a:t>Common Topics</a:t>
            </a:r>
          </a:p>
        </p:txBody>
      </p:sp>
      <p:sp>
        <p:nvSpPr>
          <p:cNvPr id="3" name="Content Placeholder 2">
            <a:extLst>
              <a:ext uri="{FF2B5EF4-FFF2-40B4-BE49-F238E27FC236}">
                <a16:creationId xmlns:a16="http://schemas.microsoft.com/office/drawing/2014/main" id="{F1951BD6-A8B2-194D-A8A9-22274C0B99FC}"/>
              </a:ext>
            </a:extLst>
          </p:cNvPr>
          <p:cNvSpPr>
            <a:spLocks noGrp="1"/>
          </p:cNvSpPr>
          <p:nvPr>
            <p:ph idx="1"/>
          </p:nvPr>
        </p:nvSpPr>
        <p:spPr/>
        <p:txBody>
          <a:bodyPr>
            <a:normAutofit fontScale="92500" lnSpcReduction="20000"/>
          </a:bodyPr>
          <a:lstStyle/>
          <a:p>
            <a:pPr marL="514350" indent="-514350">
              <a:buFont typeface="+mj-lt"/>
              <a:buAutoNum type="arabicPeriod"/>
            </a:pPr>
            <a:r>
              <a:rPr lang="en-US" dirty="0"/>
              <a:t>Breaking Bad News</a:t>
            </a:r>
          </a:p>
          <a:p>
            <a:pPr marL="514350" indent="-514350">
              <a:buFont typeface="+mj-lt"/>
              <a:buAutoNum type="arabicPeriod"/>
            </a:pPr>
            <a:r>
              <a:rPr lang="en-US" dirty="0"/>
              <a:t>Retroviral Disease</a:t>
            </a:r>
          </a:p>
          <a:p>
            <a:pPr marL="514350" indent="-514350">
              <a:buFont typeface="+mj-lt"/>
              <a:buAutoNum type="arabicPeriod"/>
            </a:pPr>
            <a:r>
              <a:rPr lang="en-US" dirty="0"/>
              <a:t>Genetic Counselling</a:t>
            </a:r>
          </a:p>
          <a:p>
            <a:pPr marL="514350" indent="-514350">
              <a:buFont typeface="+mj-lt"/>
              <a:buAutoNum type="arabicPeriod"/>
            </a:pPr>
            <a:r>
              <a:rPr lang="en-US" dirty="0"/>
              <a:t>Brainstem Death and Organ Donation</a:t>
            </a:r>
          </a:p>
          <a:p>
            <a:pPr marL="514350" indent="-514350">
              <a:buFont typeface="+mj-lt"/>
              <a:buAutoNum type="arabicPeriod"/>
            </a:pPr>
            <a:r>
              <a:rPr lang="en-US" dirty="0"/>
              <a:t>EOL Matters: DNR, care withdrawal, artificial feeding</a:t>
            </a:r>
          </a:p>
          <a:p>
            <a:pPr marL="514350" indent="-514350">
              <a:buFont typeface="+mj-lt"/>
              <a:buAutoNum type="arabicPeriod"/>
            </a:pPr>
            <a:r>
              <a:rPr lang="en-US" dirty="0"/>
              <a:t>Medical Error or Complication</a:t>
            </a:r>
          </a:p>
          <a:p>
            <a:pPr marL="514350" indent="-514350">
              <a:buFont typeface="+mj-lt"/>
              <a:buAutoNum type="arabicPeriod"/>
            </a:pPr>
            <a:r>
              <a:rPr lang="en-US" dirty="0"/>
              <a:t>Communication with Colleague</a:t>
            </a:r>
          </a:p>
          <a:p>
            <a:pPr marL="514350" indent="-514350">
              <a:buFont typeface="+mj-lt"/>
              <a:buAutoNum type="arabicPeriod"/>
            </a:pPr>
            <a:r>
              <a:rPr lang="en-US" dirty="0"/>
              <a:t>Consent Taking</a:t>
            </a:r>
          </a:p>
          <a:p>
            <a:pPr marL="514350" indent="-514350">
              <a:buFont typeface="+mj-lt"/>
              <a:buAutoNum type="arabicPeriod"/>
            </a:pPr>
            <a:r>
              <a:rPr lang="en-US" dirty="0"/>
              <a:t>Capacity Assessment</a:t>
            </a:r>
          </a:p>
          <a:p>
            <a:pPr marL="514350" indent="-514350">
              <a:buFont typeface="+mj-lt"/>
              <a:buAutoNum type="arabicPeriod"/>
            </a:pPr>
            <a:r>
              <a:rPr lang="en-US" dirty="0"/>
              <a:t>Counselling about a Condition/Diagnosis</a:t>
            </a:r>
          </a:p>
        </p:txBody>
      </p:sp>
    </p:spTree>
    <p:extLst>
      <p:ext uri="{BB962C8B-B14F-4D97-AF65-F5344CB8AC3E}">
        <p14:creationId xmlns:p14="http://schemas.microsoft.com/office/powerpoint/2010/main" val="1867412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86C12-7D8E-2949-A85A-70B3AE55D2EC}"/>
              </a:ext>
            </a:extLst>
          </p:cNvPr>
          <p:cNvSpPr>
            <a:spLocks noGrp="1"/>
          </p:cNvSpPr>
          <p:nvPr>
            <p:ph type="title"/>
          </p:nvPr>
        </p:nvSpPr>
        <p:spPr/>
        <p:txBody>
          <a:bodyPr/>
          <a:lstStyle/>
          <a:p>
            <a:r>
              <a:rPr lang="en-US" dirty="0"/>
              <a:t>Breaking Bad News - SPIKES</a:t>
            </a:r>
          </a:p>
        </p:txBody>
      </p:sp>
      <p:sp>
        <p:nvSpPr>
          <p:cNvPr id="3" name="Content Placeholder 2">
            <a:extLst>
              <a:ext uri="{FF2B5EF4-FFF2-40B4-BE49-F238E27FC236}">
                <a16:creationId xmlns:a16="http://schemas.microsoft.com/office/drawing/2014/main" id="{78BB3D47-D5A3-0844-BD5A-5911614B5EED}"/>
              </a:ext>
            </a:extLst>
          </p:cNvPr>
          <p:cNvSpPr>
            <a:spLocks noGrp="1"/>
          </p:cNvSpPr>
          <p:nvPr>
            <p:ph idx="1"/>
          </p:nvPr>
        </p:nvSpPr>
        <p:spPr/>
        <p:txBody>
          <a:bodyPr>
            <a:normAutofit fontScale="70000" lnSpcReduction="20000"/>
          </a:bodyPr>
          <a:lstStyle/>
          <a:p>
            <a:pPr lvl="0"/>
            <a:r>
              <a:rPr lang="en-US" dirty="0"/>
              <a:t>Setting: Greet, confirm patient, request if would like anyone else around</a:t>
            </a:r>
            <a:endParaRPr lang="en-SG" sz="4400" dirty="0"/>
          </a:p>
          <a:p>
            <a:pPr lvl="0"/>
            <a:r>
              <a:rPr lang="en-US" dirty="0"/>
              <a:t>Perception: Find out understanding of test, were there specific concerns/ideas/expectations</a:t>
            </a:r>
            <a:endParaRPr lang="en-SG" sz="4400" dirty="0"/>
          </a:p>
          <a:p>
            <a:pPr lvl="0"/>
            <a:r>
              <a:rPr lang="en-US" dirty="0"/>
              <a:t>Invite: Warning shots – unfortunately I do not have good news… one of your tests actually returned abnormal… are you alright with me proceeding to tell you about it? … </a:t>
            </a:r>
            <a:endParaRPr lang="en-SG" sz="4400" dirty="0"/>
          </a:p>
          <a:p>
            <a:pPr lvl="0"/>
            <a:r>
              <a:rPr lang="en-US" dirty="0"/>
              <a:t>Knowledge: Provide information in jargon free fashion. Diagnosis, further tests, treatment, prognosis. Pay attention to patient’s reaction, if they appear in shock, pause and identify emotion/difficulty of situation, slow pace and allow patient space and time. </a:t>
            </a:r>
            <a:endParaRPr lang="en-SG" sz="4400" dirty="0"/>
          </a:p>
          <a:p>
            <a:pPr lvl="0"/>
            <a:r>
              <a:rPr lang="en-US" dirty="0"/>
              <a:t>Empathy: Empathic statements/responses as appropriate</a:t>
            </a:r>
            <a:endParaRPr lang="en-SG" sz="4400" dirty="0"/>
          </a:p>
          <a:p>
            <a:pPr lvl="0"/>
            <a:r>
              <a:rPr lang="en-US" dirty="0"/>
              <a:t>Summary/</a:t>
            </a:r>
            <a:r>
              <a:rPr lang="en-US" dirty="0" err="1"/>
              <a:t>Strategise</a:t>
            </a:r>
            <a:r>
              <a:rPr lang="en-US" dirty="0"/>
              <a:t>/Send off: </a:t>
            </a:r>
            <a:r>
              <a:rPr lang="en-US" dirty="0" err="1"/>
              <a:t>Summarise</a:t>
            </a:r>
            <a:r>
              <a:rPr lang="en-US" dirty="0"/>
              <a:t> what has been discussed, express recognition of difficulties for patient, lay out follow up plans/referrals, enquire if anyone is accompanying patient back</a:t>
            </a:r>
            <a:endParaRPr lang="en-SG" sz="4400" dirty="0"/>
          </a:p>
          <a:p>
            <a:pPr lvl="0"/>
            <a:r>
              <a:rPr lang="en-US" dirty="0"/>
              <a:t>Scenarios: Cancer, other serious medical conditions, sudden death of a relative</a:t>
            </a:r>
            <a:endParaRPr lang="en-SG" sz="4400" dirty="0"/>
          </a:p>
          <a:p>
            <a:pPr lvl="0"/>
            <a:r>
              <a:rPr lang="en-US" dirty="0"/>
              <a:t>Content</a:t>
            </a:r>
            <a:endParaRPr lang="en-SG" sz="4400" dirty="0"/>
          </a:p>
          <a:p>
            <a:pPr lvl="1"/>
            <a:r>
              <a:rPr lang="en-US" dirty="0"/>
              <a:t>For sudden death, must remember to mention coroner’s case; but does not = post mortem</a:t>
            </a:r>
            <a:endParaRPr lang="en-SG" sz="4000" dirty="0"/>
          </a:p>
        </p:txBody>
      </p:sp>
    </p:spTree>
    <p:extLst>
      <p:ext uri="{BB962C8B-B14F-4D97-AF65-F5344CB8AC3E}">
        <p14:creationId xmlns:p14="http://schemas.microsoft.com/office/powerpoint/2010/main" val="2929394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588BB-C126-DC49-A004-644AA1B3D179}"/>
              </a:ext>
            </a:extLst>
          </p:cNvPr>
          <p:cNvSpPr>
            <a:spLocks noGrp="1"/>
          </p:cNvSpPr>
          <p:nvPr>
            <p:ph type="title"/>
          </p:nvPr>
        </p:nvSpPr>
        <p:spPr/>
        <p:txBody>
          <a:bodyPr/>
          <a:lstStyle/>
          <a:p>
            <a:r>
              <a:rPr lang="en-US" dirty="0"/>
              <a:t>Retroviral Disease</a:t>
            </a:r>
          </a:p>
        </p:txBody>
      </p:sp>
      <p:sp>
        <p:nvSpPr>
          <p:cNvPr id="3" name="Content Placeholder 2">
            <a:extLst>
              <a:ext uri="{FF2B5EF4-FFF2-40B4-BE49-F238E27FC236}">
                <a16:creationId xmlns:a16="http://schemas.microsoft.com/office/drawing/2014/main" id="{59AA9432-7FD0-614D-B6E7-E394443AFE77}"/>
              </a:ext>
            </a:extLst>
          </p:cNvPr>
          <p:cNvSpPr>
            <a:spLocks noGrp="1"/>
          </p:cNvSpPr>
          <p:nvPr>
            <p:ph idx="1"/>
          </p:nvPr>
        </p:nvSpPr>
        <p:spPr/>
        <p:txBody>
          <a:bodyPr/>
          <a:lstStyle/>
          <a:p>
            <a:r>
              <a:rPr lang="en-US" dirty="0"/>
              <a:t>Scenarios: Consent for testing, breaking diagnosis, concerns about spouse, concerns about work</a:t>
            </a:r>
          </a:p>
          <a:p>
            <a:r>
              <a:rPr lang="en-US" dirty="0"/>
              <a:t>Caution when using SPIKES – don’t ask if want anyone else around</a:t>
            </a:r>
          </a:p>
          <a:p>
            <a:r>
              <a:rPr lang="en-US" dirty="0"/>
              <a:t>General Tips</a:t>
            </a:r>
          </a:p>
          <a:p>
            <a:pPr lvl="1"/>
            <a:r>
              <a:rPr lang="en-US" dirty="0"/>
              <a:t>HIV vs AIDS</a:t>
            </a:r>
          </a:p>
          <a:p>
            <a:pPr lvl="1"/>
            <a:r>
              <a:rPr lang="en-US" dirty="0"/>
              <a:t>Treatable – Like many chronic diseases</a:t>
            </a:r>
          </a:p>
          <a:p>
            <a:pPr lvl="1"/>
            <a:r>
              <a:rPr lang="en-US" dirty="0"/>
              <a:t>Reportable disease </a:t>
            </a:r>
          </a:p>
          <a:p>
            <a:pPr lvl="2"/>
            <a:r>
              <a:rPr lang="en-US" dirty="0"/>
              <a:t>MOH will inform partner because of public health concerns</a:t>
            </a:r>
          </a:p>
          <a:p>
            <a:pPr lvl="2"/>
            <a:r>
              <a:rPr lang="en-US" dirty="0"/>
              <a:t>Coaxing to tell spouse: 1. Better to hear from patient himself 2. Earlier diagnosis = earlier treatment 3. Offer to help with the conversation</a:t>
            </a:r>
          </a:p>
        </p:txBody>
      </p:sp>
    </p:spTree>
    <p:extLst>
      <p:ext uri="{BB962C8B-B14F-4D97-AF65-F5344CB8AC3E}">
        <p14:creationId xmlns:p14="http://schemas.microsoft.com/office/powerpoint/2010/main" val="103777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2315</Words>
  <Application>Microsoft Macintosh PowerPoint</Application>
  <PresentationFormat>Widescreen</PresentationFormat>
  <Paragraphs>216</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Station 4: Ethics and Communications</vt:lpstr>
      <vt:lpstr>Overview</vt:lpstr>
      <vt:lpstr>General Matters</vt:lpstr>
      <vt:lpstr>Ethical Principles</vt:lpstr>
      <vt:lpstr>Ethical Principles </vt:lpstr>
      <vt:lpstr>PowerPoint Presentation</vt:lpstr>
      <vt:lpstr>Common Topics</vt:lpstr>
      <vt:lpstr>Breaking Bad News - SPIKES</vt:lpstr>
      <vt:lpstr>Retroviral Disease</vt:lpstr>
      <vt:lpstr>Retroviral Disease</vt:lpstr>
      <vt:lpstr>Genetic Counselling</vt:lpstr>
      <vt:lpstr>Genetic Counselling</vt:lpstr>
      <vt:lpstr>Brain Death and Organ Donation</vt:lpstr>
      <vt:lpstr>EOL Matters</vt:lpstr>
      <vt:lpstr>EOL Matters – Specific Questions</vt:lpstr>
      <vt:lpstr>EOL Matters - Systems</vt:lpstr>
      <vt:lpstr>Medical Error/Complication</vt:lpstr>
      <vt:lpstr>Medical Error/Complication</vt:lpstr>
      <vt:lpstr>Communication with Colleague</vt:lpstr>
      <vt:lpstr>Consent Taking</vt:lpstr>
      <vt:lpstr>Capacity Assessment</vt:lpstr>
      <vt:lpstr>Explaining Diagnosis or Condition</vt:lpstr>
      <vt:lpstr>Driving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Station 4: Ethics and Communications</dc:title>
  <dc:creator>Zhemin Wang</dc:creator>
  <cp:lastModifiedBy>Zhemin Wang</cp:lastModifiedBy>
  <cp:revision>8</cp:revision>
  <dcterms:created xsi:type="dcterms:W3CDTF">2020-06-21T22:44:37Z</dcterms:created>
  <dcterms:modified xsi:type="dcterms:W3CDTF">2020-06-22T01:41:50Z</dcterms:modified>
</cp:coreProperties>
</file>