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5" r:id="rId6"/>
    <p:sldId id="261" r:id="rId7"/>
    <p:sldId id="262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18"/>
  </p:normalViewPr>
  <p:slideViewPr>
    <p:cSldViewPr snapToGrid="0" snapToObjects="1" showGuides="1">
      <p:cViewPr varScale="1">
        <p:scale>
          <a:sx n="113" d="100"/>
          <a:sy n="113" d="100"/>
        </p:scale>
        <p:origin x="4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F78B-D9FF-3748-AE67-9674941A6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F8E98-02E5-714B-894C-F60DC5104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2FCC9-0717-7C4C-94BE-31692B77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02C8-E814-AD40-86E6-A281D2C0019F}" type="datetimeFigureOut">
              <a:rPr lang="en-US" smtClean="0"/>
              <a:t>6/20/20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9551F-5D56-0341-A9FD-B1A23016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146DD-AD1D-794C-B1C0-924B458D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6C25-9A3D-5E44-9049-915029A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42BD-AE32-394D-8DA9-76A06DC5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5BF19-7566-494F-83B9-85049954A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342C4-6A2E-E540-B32B-6C6667B2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02C8-E814-AD40-86E6-A281D2C0019F}" type="datetimeFigureOut">
              <a:rPr lang="en-US" smtClean="0"/>
              <a:t>6/20/20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956AE-41CD-F74F-803C-B24C122A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714B7-9F10-894C-87FA-0B5FE107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6C25-9A3D-5E44-9049-915029A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824E9-4E7F-E54D-B855-CB70769A2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C6959-2B99-1049-9624-025A1509E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EB15D-8279-544A-90CC-2C7C5709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02C8-E814-AD40-86E6-A281D2C0019F}" type="datetimeFigureOut">
              <a:rPr lang="en-US" smtClean="0"/>
              <a:t>6/20/20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FE620-889C-F84D-AC9B-94F41C0D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54CB2-0A60-B945-B1A0-6F79A5DA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6C25-9A3D-5E44-9049-915029A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9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C069-2FDD-AD42-8830-E5CD5755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4021-F940-9C44-89AB-1EA3854F0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CC627-6584-D64A-B9EA-4A034DBA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02C8-E814-AD40-86E6-A281D2C0019F}" type="datetimeFigureOut">
              <a:rPr lang="en-US" smtClean="0"/>
              <a:t>6/20/20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C78DE-36B7-C541-A073-66E11CFA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27BD1-09EB-6A48-B174-129AEBAA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6C25-9A3D-5E44-9049-915029A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2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70FD-0B11-6C4B-AC33-4F514941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0A2F2-2BC4-DE4B-9F52-EFD1365AA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B53F9-2166-0747-8782-412D382E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02C8-E814-AD40-86E6-A281D2C0019F}" type="datetimeFigureOut">
              <a:rPr lang="en-US" smtClean="0"/>
              <a:t>6/20/20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23B84-B35D-DF49-8EA6-A3A8A68D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22A44-25E2-3945-8B55-13C847F3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6C25-9A3D-5E44-9049-915029A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413A-AE25-CD4A-B8E5-A5A09459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8651-8E07-B849-BE03-95BCDD3C8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3E5A7-E61D-B94F-955D-9B60D44C7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4A98D-ED7A-0F42-B8B0-87E6660F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02C8-E814-AD40-86E6-A281D2C0019F}" type="datetimeFigureOut">
              <a:rPr lang="en-US" smtClean="0"/>
              <a:t>6/20/20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4B4BE-D45D-784C-84F0-2C7988E2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C74C7-AF28-EA4B-85D2-36947BAF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6C25-9A3D-5E44-9049-915029A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7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A436-2DF8-074E-B882-8C7385FA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861A1-284B-7E49-A935-AE394BF76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C4101-2C36-7448-B590-28CE3C0B7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92D3E-F6C7-DC40-91BC-A192B0FBF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87C84-ECC1-6B42-B12F-9025F66AA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2CCB1D-CE2C-CB48-9E0F-2DABFAB2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02C8-E814-AD40-86E6-A281D2C0019F}" type="datetimeFigureOut">
              <a:rPr lang="en-US" smtClean="0"/>
              <a:t>6/20/20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ED4958-AF4B-7E4D-A70E-54E25D98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75EAF-8898-C74C-A654-FDF728BB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6C25-9A3D-5E44-9049-915029A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2819-9310-BA4D-9480-467DD181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012128-97BB-4D45-9DA5-F480D062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02C8-E814-AD40-86E6-A281D2C0019F}" type="datetimeFigureOut">
              <a:rPr lang="en-US" smtClean="0"/>
              <a:t>6/20/20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C11A4-22B9-C240-A3DD-1A51B3FA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142AA-4B45-AC4E-BFDB-7F16B672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6C25-9A3D-5E44-9049-915029A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0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53339-7DAE-0947-B4EA-5015A1DA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02C8-E814-AD40-86E6-A281D2C0019F}" type="datetimeFigureOut">
              <a:rPr lang="en-US" smtClean="0"/>
              <a:t>6/20/20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F13F5-1E2E-7943-9415-F09BFEEE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74A3E-9913-6B4E-AB05-84DAEF2B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6C25-9A3D-5E44-9049-915029A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8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C454-4273-E045-8DB3-5B480A16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00CE6-460C-C943-91ED-196F6A6D6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A8AE4-22B8-604F-930A-D09364842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5BD60-9E7A-2341-B645-14F9F4E4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02C8-E814-AD40-86E6-A281D2C0019F}" type="datetimeFigureOut">
              <a:rPr lang="en-US" smtClean="0"/>
              <a:t>6/20/20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B3A7E-C489-A14A-B38B-E1583CB0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D9164-83C2-2941-B77B-A2D2CB15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6C25-9A3D-5E44-9049-915029A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6D5E-C5D3-424B-B52C-696D7F97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AD95EA-0FD9-254F-B42F-65616559F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117EA-AADC-E24B-A15D-2C070F39A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7CA29-8FB0-2842-90E4-F07EF0AC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02C8-E814-AD40-86E6-A281D2C0019F}" type="datetimeFigureOut">
              <a:rPr lang="en-US" smtClean="0"/>
              <a:t>6/20/20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CBC72-6E01-494E-B60B-242FB19D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95A3F-2799-2B43-9C49-42925742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6C25-9A3D-5E44-9049-915029A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0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19427-D20B-714E-AA63-9E2D7B8C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3D4D8-5780-DD4C-8F8D-0E74EBD70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5A24D-A384-7F4E-9432-1952DB9E1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02C8-E814-AD40-86E6-A281D2C0019F}" type="datetimeFigureOut">
              <a:rPr lang="en-US" smtClean="0"/>
              <a:t>6/20/20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09C3-C613-BF4D-8CEE-39589DF4B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0C1FF-852F-5C4D-8AAD-4BBCFF74A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D6C25-9A3D-5E44-9049-915029A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dclerk.bsd.uchicago.edu/page/marfan-syndrom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BB4D-A526-7946-B6DB-556AC4BB1E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Rheumatological Disorders (II)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7447E-2174-0145-818B-B6D22572CD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1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6DF1-8416-B247-83B8-1BA4D8EE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Fibromyalgia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4C56A-6FA3-FF44-8BF8-D2A6829A0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Clinical Features: </a:t>
            </a:r>
            <a:r>
              <a:rPr lang="en-US" dirty="0" err="1"/>
              <a:t>Characterised</a:t>
            </a:r>
            <a:r>
              <a:rPr lang="en-US" dirty="0"/>
              <a:t> by widespread MSK pain accompanied by somatic </a:t>
            </a:r>
            <a:r>
              <a:rPr lang="en-US" dirty="0" err="1"/>
              <a:t>symps</a:t>
            </a:r>
            <a:r>
              <a:rPr lang="en-US" dirty="0"/>
              <a:t> (fatigue, sleep disturbances), cognitive and psychiatric disturbances</a:t>
            </a:r>
            <a:endParaRPr lang="en-SG" dirty="0"/>
          </a:p>
          <a:p>
            <a:pPr lvl="0"/>
            <a:r>
              <a:rPr lang="en-US" dirty="0"/>
              <a:t>Tender points (refer to diagram)</a:t>
            </a:r>
          </a:p>
          <a:p>
            <a:pPr lvl="0"/>
            <a:r>
              <a:rPr lang="en-US" dirty="0" err="1"/>
              <a:t>Invx</a:t>
            </a:r>
            <a:r>
              <a:rPr lang="en-US" dirty="0"/>
              <a:t>: Laboratory testing normal – </a:t>
            </a:r>
            <a:br>
              <a:rPr lang="en-US" dirty="0"/>
            </a:br>
            <a:r>
              <a:rPr lang="en-US" dirty="0"/>
              <a:t>Check FBC, ESR/CRP, CK, TSH</a:t>
            </a:r>
            <a:endParaRPr lang="en-SG" dirty="0"/>
          </a:p>
          <a:p>
            <a:pPr lvl="0"/>
            <a:r>
              <a:rPr lang="en-US" dirty="0"/>
              <a:t>Management: Exercise, Antidepressants,</a:t>
            </a:r>
            <a:br>
              <a:rPr lang="en-US" dirty="0"/>
            </a:br>
            <a:r>
              <a:rPr lang="en-US" dirty="0"/>
              <a:t>Pregabalin/Gabapentin</a:t>
            </a:r>
            <a:endParaRPr lang="en-SG" dirty="0"/>
          </a:p>
          <a:p>
            <a:pPr lvl="0"/>
            <a:endParaRPr lang="en-SG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41387-97EA-2B4C-800F-3357B1C255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18738" y="3667019"/>
            <a:ext cx="4802329" cy="29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08EE-CE28-E643-9EEA-EECBEC6D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16248-042C-AD46-89F5-A45386184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Behcet’s</a:t>
            </a:r>
            <a:r>
              <a:rPr lang="en-US" dirty="0"/>
              <a:t> </a:t>
            </a:r>
          </a:p>
          <a:p>
            <a:r>
              <a:rPr lang="en-US" dirty="0" err="1"/>
              <a:t>Marfan’s</a:t>
            </a:r>
            <a:r>
              <a:rPr lang="en-US" dirty="0"/>
              <a:t> </a:t>
            </a:r>
          </a:p>
          <a:p>
            <a:r>
              <a:rPr lang="en-US" dirty="0"/>
              <a:t>Amyloidosis</a:t>
            </a:r>
          </a:p>
          <a:p>
            <a:r>
              <a:rPr lang="en-US" dirty="0"/>
              <a:t>Sarcoidosis</a:t>
            </a:r>
          </a:p>
          <a:p>
            <a:r>
              <a:rPr lang="en-US" dirty="0"/>
              <a:t>Familial Mediterranean Fever</a:t>
            </a:r>
          </a:p>
          <a:p>
            <a:r>
              <a:rPr lang="en-US" dirty="0"/>
              <a:t>Fibromyalgia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1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75D3-245C-8246-A94E-C8ED92E8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Behcet’s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186D-8E5E-7B4D-B11A-886C14935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Clinical Features: </a:t>
            </a:r>
            <a:r>
              <a:rPr lang="en-US" b="1" dirty="0"/>
              <a:t>Recurrent oral aphthae, recurrent genital aphthae</a:t>
            </a:r>
            <a:r>
              <a:rPr lang="en-US" dirty="0"/>
              <a:t>, eye lesions (uveitis, retinal vasculitis), skin lesions (erythema nodosum, </a:t>
            </a:r>
            <a:r>
              <a:rPr lang="en-US" dirty="0" err="1"/>
              <a:t>aceneiform</a:t>
            </a:r>
            <a:r>
              <a:rPr lang="en-US" dirty="0"/>
              <a:t> lesions, papulopustular lesions), </a:t>
            </a:r>
            <a:r>
              <a:rPr lang="en-US" dirty="0" err="1"/>
              <a:t>vasculitic</a:t>
            </a:r>
            <a:r>
              <a:rPr lang="en-US" dirty="0"/>
              <a:t> manifestations</a:t>
            </a:r>
            <a:endParaRPr lang="en-SG" sz="4400" dirty="0"/>
          </a:p>
          <a:p>
            <a:pPr lvl="0"/>
            <a:r>
              <a:rPr lang="en-US" dirty="0" err="1"/>
              <a:t>Invx</a:t>
            </a:r>
            <a:r>
              <a:rPr lang="en-US" dirty="0"/>
              <a:t>: Pathergy test</a:t>
            </a:r>
            <a:endParaRPr lang="en-SG" sz="4400" dirty="0"/>
          </a:p>
          <a:p>
            <a:pPr lvl="0"/>
            <a:r>
              <a:rPr lang="en-US" dirty="0"/>
              <a:t>Treatment</a:t>
            </a:r>
            <a:endParaRPr lang="en-SG" sz="4400" dirty="0"/>
          </a:p>
          <a:p>
            <a:pPr lvl="1"/>
            <a:r>
              <a:rPr lang="en-US" dirty="0"/>
              <a:t>First line: Topical steroids, topical anesthetics – for ulcers</a:t>
            </a:r>
            <a:endParaRPr lang="en-SG" sz="4000" dirty="0"/>
          </a:p>
          <a:p>
            <a:pPr lvl="1"/>
            <a:r>
              <a:rPr lang="en-US" dirty="0"/>
              <a:t>Second line: Prevention of ulcers with colchicine</a:t>
            </a:r>
            <a:endParaRPr lang="en-SG" sz="4000" dirty="0"/>
          </a:p>
          <a:p>
            <a:pPr lvl="1"/>
            <a:r>
              <a:rPr lang="en-US" dirty="0"/>
              <a:t>Systemic involvement, consider steroid and steroid sparing immunomodulators (decided based on organ involvement)</a:t>
            </a:r>
            <a:endParaRPr lang="en-SG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5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4C2C-9260-D840-ADAB-2E8CE63C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Marfan’s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00A2C-FEE2-C742-BC64-2B959CD7F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Genetics: AD, fibrillin 1 mutation on chromosome 15</a:t>
            </a:r>
            <a:endParaRPr lang="en-SG" sz="4400" dirty="0"/>
          </a:p>
          <a:p>
            <a:pPr lvl="0"/>
            <a:r>
              <a:rPr lang="en-US" dirty="0"/>
              <a:t>Symptoms: Chest pain (aortic dissection, pneumothorax, valve pathology), shortness of breath (valve pathology), vision problems (ectopia </a:t>
            </a:r>
            <a:r>
              <a:rPr lang="en-US" dirty="0" err="1"/>
              <a:t>lentis</a:t>
            </a:r>
            <a:r>
              <a:rPr lang="en-US" dirty="0"/>
              <a:t>) </a:t>
            </a:r>
            <a:endParaRPr lang="en-SG" sz="4400" dirty="0"/>
          </a:p>
          <a:p>
            <a:pPr lvl="0"/>
            <a:r>
              <a:rPr lang="en-US" dirty="0"/>
              <a:t>Clinical Features – </a:t>
            </a:r>
            <a:r>
              <a:rPr lang="en-US" b="1" dirty="0"/>
              <a:t>LENS, AORTIC VALVE, GENETICS, SYSTEMIC</a:t>
            </a:r>
            <a:endParaRPr lang="en-SG" sz="4400" b="1" dirty="0"/>
          </a:p>
          <a:p>
            <a:pPr lvl="1"/>
            <a:r>
              <a:rPr lang="en-US" dirty="0"/>
              <a:t>Key features (based on Ghent’s nosology): Ectopia </a:t>
            </a:r>
            <a:r>
              <a:rPr lang="en-US" dirty="0" err="1"/>
              <a:t>lentis</a:t>
            </a:r>
            <a:r>
              <a:rPr lang="en-US" dirty="0"/>
              <a:t>, aortic valve pathology, aortic dissection (radio-radial delay), fibrillin 1 mutation, family history, systemic features</a:t>
            </a:r>
            <a:endParaRPr lang="en-SG" sz="4000" dirty="0"/>
          </a:p>
          <a:p>
            <a:pPr lvl="1"/>
            <a:r>
              <a:rPr lang="en-US" dirty="0"/>
              <a:t>Hands: Thumb sign, wrist sign, arachnodactyly</a:t>
            </a:r>
            <a:endParaRPr lang="en-SG" sz="4000" dirty="0"/>
          </a:p>
          <a:p>
            <a:pPr lvl="1"/>
            <a:r>
              <a:rPr lang="en-US" dirty="0"/>
              <a:t>Head: Face (</a:t>
            </a:r>
            <a:r>
              <a:rPr lang="en-US" dirty="0" err="1"/>
              <a:t>Dolicocephaly</a:t>
            </a:r>
            <a:r>
              <a:rPr lang="en-US" dirty="0"/>
              <a:t>, retrognathia), Eyes (Ectopia </a:t>
            </a:r>
            <a:r>
              <a:rPr lang="en-US" dirty="0" err="1"/>
              <a:t>lentis</a:t>
            </a:r>
            <a:r>
              <a:rPr lang="en-US" dirty="0"/>
              <a:t>, </a:t>
            </a:r>
            <a:r>
              <a:rPr lang="en-US" dirty="0" err="1"/>
              <a:t>iridodonesis</a:t>
            </a:r>
            <a:r>
              <a:rPr lang="en-US" dirty="0"/>
              <a:t>, enophthalmos), Mouth (high arched palate) </a:t>
            </a:r>
            <a:endParaRPr lang="en-SG" sz="4000" dirty="0"/>
          </a:p>
          <a:p>
            <a:pPr lvl="1"/>
            <a:r>
              <a:rPr lang="en-US" dirty="0"/>
              <a:t>Increased arm span to height ratio, reduced upper segment to lower segment ratio</a:t>
            </a:r>
            <a:endParaRPr lang="en-SG" sz="4000" dirty="0"/>
          </a:p>
          <a:p>
            <a:pPr lvl="1"/>
            <a:r>
              <a:rPr lang="en-US" dirty="0"/>
              <a:t>Chest: </a:t>
            </a:r>
            <a:endParaRPr lang="en-SG" sz="4000" dirty="0"/>
          </a:p>
          <a:p>
            <a:pPr lvl="2"/>
            <a:r>
              <a:rPr lang="en-US" dirty="0"/>
              <a:t>Aortic dissection, aortic regurgitation (aortic root dilation), MVP, pneumothorax</a:t>
            </a:r>
            <a:endParaRPr lang="en-SG" sz="3600" dirty="0"/>
          </a:p>
          <a:p>
            <a:pPr lvl="2"/>
            <a:r>
              <a:rPr lang="en-US" dirty="0"/>
              <a:t>Pectus carinatum</a:t>
            </a:r>
            <a:endParaRPr lang="en-SG" sz="3600" dirty="0"/>
          </a:p>
          <a:p>
            <a:pPr lvl="1"/>
            <a:r>
              <a:rPr lang="en-US" dirty="0"/>
              <a:t>Foot: Pes planus</a:t>
            </a:r>
            <a:endParaRPr lang="en-SG" sz="4000" dirty="0"/>
          </a:p>
          <a:p>
            <a:pPr lvl="1"/>
            <a:r>
              <a:rPr lang="en-US" dirty="0" err="1"/>
              <a:t>Beighton</a:t>
            </a:r>
            <a:r>
              <a:rPr lang="en-US" dirty="0"/>
              <a:t> score (4 or more positive): Thumb (touch forearm), little finger (&gt;90 degrees), knee hyperextension, elbow hyperextension, touch floor with palms</a:t>
            </a:r>
            <a:endParaRPr lang="en-SG" sz="4000" dirty="0"/>
          </a:p>
          <a:p>
            <a:pPr lvl="0"/>
            <a:r>
              <a:rPr lang="en-US" dirty="0"/>
              <a:t>Investigations: Slit lamp examination (ectopia </a:t>
            </a:r>
            <a:r>
              <a:rPr lang="en-US" dirty="0" err="1"/>
              <a:t>lentis</a:t>
            </a:r>
            <a:r>
              <a:rPr lang="en-US" dirty="0"/>
              <a:t>), Echocardiogram (aortic root evaluation, MVP), Chest Radiograph (pneumothorax), MRI spine (</a:t>
            </a:r>
            <a:r>
              <a:rPr lang="en-US" dirty="0" err="1"/>
              <a:t>dural</a:t>
            </a:r>
            <a:r>
              <a:rPr lang="en-US" dirty="0"/>
              <a:t> ectasia), Genetic testing 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393032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0826-CCD1-554D-9E08-506203E4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1C73D-6716-6E47-94FE-4571B41E1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27A9F-9FDE-CE4D-B210-4270705CF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491773"/>
            <a:ext cx="5715000" cy="5016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A0D8C8-A560-A74A-894F-F67EBFA288AE}"/>
              </a:ext>
            </a:extLst>
          </p:cNvPr>
          <p:cNvSpPr/>
          <p:nvPr/>
        </p:nvSpPr>
        <p:spPr>
          <a:xfrm>
            <a:off x="3231934" y="5807631"/>
            <a:ext cx="5721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>
                <a:hlinkClick r:id="rId3"/>
              </a:rPr>
              <a:t>https://pedclerk.bsd.uchicago.edu/page/marfan-syndrome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0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2CFD-ECFF-A048-B97B-932955BA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Amyloidosis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E136E-FBB8-3C4A-A323-271A08763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r>
              <a:rPr lang="en-US" dirty="0"/>
              <a:t>Deposition of abnormal protein (amyloid) in organs (heart, kidney, liver, spleen, CNS, GIT) – nephrotic syndrome, heart failure, cutaneous amyloidosis</a:t>
            </a:r>
            <a:endParaRPr lang="en-SG" sz="4400" dirty="0"/>
          </a:p>
          <a:p>
            <a:pPr lvl="0" fontAlgn="base"/>
            <a:r>
              <a:rPr lang="en-US" dirty="0"/>
              <a:t>Diagnosis: Fat pad aspiration or biopsy (</a:t>
            </a:r>
            <a:r>
              <a:rPr lang="en-US" b="1" dirty="0"/>
              <a:t>Congo red staining under polarizing microscopy – apple green birefringence</a:t>
            </a:r>
            <a:r>
              <a:rPr lang="en-US" dirty="0"/>
              <a:t>) - DEFINITIVE  </a:t>
            </a:r>
            <a:endParaRPr lang="en-SG" sz="4400" dirty="0"/>
          </a:p>
          <a:p>
            <a:pPr lvl="1" fontAlgn="base"/>
            <a:r>
              <a:rPr lang="en-US" dirty="0"/>
              <a:t>Supportive: bone marrow biopsy, imaging (echo/MRI) </a:t>
            </a:r>
            <a:endParaRPr lang="en-SG" sz="4000" dirty="0"/>
          </a:p>
          <a:p>
            <a:pPr lvl="0" fontAlgn="base"/>
            <a:r>
              <a:rPr lang="en-US" dirty="0"/>
              <a:t>Types: AL (primary), AA (</a:t>
            </a:r>
            <a:r>
              <a:rPr lang="en-US" dirty="0" err="1"/>
              <a:t>a/w</a:t>
            </a:r>
            <a:r>
              <a:rPr lang="en-US" dirty="0"/>
              <a:t> chronic infection/inflammation, RA, IBD, bronchiectasis), Hereditary Amyloidosis, Dialysis related Amyloidosis </a:t>
            </a:r>
            <a:endParaRPr lang="en-SG" sz="4400" dirty="0"/>
          </a:p>
          <a:p>
            <a:pPr lvl="0" fontAlgn="base"/>
            <a:r>
              <a:rPr lang="en-US" dirty="0"/>
              <a:t>Treatment: AL– Chemo for MM, ASCT, AA – Treat underlying condition, Hereditary – Liver transplantation an option (amyloid protein made in liver), dialysis (changing mode of dialysis or kidney transplant) </a:t>
            </a:r>
            <a:endParaRPr lang="en-SG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7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B119-00B7-2843-88A0-BD6B7702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Sarcoidosis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D9AEE-12AF-C04F-8613-CD2D91569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Multisystemic inflammatory condition: (Lung + LN) + Skin nodules (lupus pernio) + joint + eye. Granulomas </a:t>
            </a:r>
            <a:endParaRPr lang="en-SG" sz="4400" dirty="0"/>
          </a:p>
          <a:p>
            <a:pPr lvl="0" fontAlgn="base"/>
            <a:r>
              <a:rPr lang="en-US" dirty="0"/>
              <a:t>Other organs: Kidney stones, liver, cardiac, CNS (cause of bilat LMN facial nerve palsy), joint, anterior uveitis </a:t>
            </a:r>
            <a:endParaRPr lang="en-SG" sz="4400" dirty="0"/>
          </a:p>
          <a:p>
            <a:pPr lvl="0" fontAlgn="base"/>
            <a:r>
              <a:rPr lang="en-US" dirty="0" err="1"/>
              <a:t>Invx</a:t>
            </a:r>
            <a:r>
              <a:rPr lang="en-US" dirty="0"/>
              <a:t>: </a:t>
            </a:r>
            <a:endParaRPr lang="en-SG" sz="4400" dirty="0"/>
          </a:p>
          <a:p>
            <a:pPr lvl="1" fontAlgn="base"/>
            <a:r>
              <a:rPr lang="en-US" dirty="0"/>
              <a:t>Chest imaging: Bilat hilar LN, reticular parenchymal opacities </a:t>
            </a:r>
            <a:endParaRPr lang="en-SG" sz="4000" dirty="0"/>
          </a:p>
          <a:p>
            <a:pPr lvl="1" fontAlgn="base"/>
            <a:r>
              <a:rPr lang="en-US" dirty="0"/>
              <a:t>Pulmonary function test: ILD picture</a:t>
            </a:r>
            <a:endParaRPr lang="en-SG" sz="4000" dirty="0"/>
          </a:p>
          <a:p>
            <a:pPr lvl="1" fontAlgn="base"/>
            <a:r>
              <a:rPr lang="en-US" dirty="0"/>
              <a:t>Biopsy (preferably from peripheral sites like palpable LN, cutaneous lesions; if not then </a:t>
            </a:r>
            <a:r>
              <a:rPr lang="en-US" dirty="0" err="1"/>
              <a:t>bronch</a:t>
            </a:r>
            <a:r>
              <a:rPr lang="en-US" dirty="0"/>
              <a:t>/mediastinal LN biopsy): Histology for granuloma </a:t>
            </a:r>
            <a:endParaRPr lang="en-SG" sz="4000" dirty="0"/>
          </a:p>
          <a:p>
            <a:pPr lvl="0" fontAlgn="base"/>
            <a:r>
              <a:rPr lang="en-US" dirty="0"/>
              <a:t>Treatment: Most patients with </a:t>
            </a:r>
            <a:r>
              <a:rPr lang="en-US" dirty="0" err="1"/>
              <a:t>asymp</a:t>
            </a:r>
            <a:r>
              <a:rPr lang="en-US" dirty="0"/>
              <a:t>/non progressive sarcoid do not need </a:t>
            </a:r>
            <a:r>
              <a:rPr lang="en-US" dirty="0" err="1"/>
              <a:t>rx</a:t>
            </a:r>
            <a:r>
              <a:rPr lang="en-US" dirty="0"/>
              <a:t>. </a:t>
            </a:r>
            <a:r>
              <a:rPr lang="en-US" dirty="0" err="1"/>
              <a:t>Immunosuppresion</a:t>
            </a:r>
            <a:r>
              <a:rPr lang="en-US" dirty="0"/>
              <a:t>. Steroid mainstay. Others: MTX, Hydroxychloroquine </a:t>
            </a:r>
            <a:endParaRPr lang="en-SG" sz="4400" dirty="0"/>
          </a:p>
          <a:p>
            <a:pPr lvl="0" fontAlgn="base"/>
            <a:r>
              <a:rPr lang="en-US" dirty="0"/>
              <a:t>Lofgren’s Syndrome: Acute EN, bilat hilar lymphadenopathy, polyarthritis/arthralgia 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52252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E369-0E95-C242-BACD-8D7D422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4DD0F7-B5F6-7B42-BD23-F185BBD1D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17714"/>
            <a:ext cx="6452836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C4872D-0BD5-B744-BA3B-DDB62F5B48A4}"/>
              </a:ext>
            </a:extLst>
          </p:cNvPr>
          <p:cNvSpPr txBox="1"/>
          <p:nvPr/>
        </p:nvSpPr>
        <p:spPr>
          <a:xfrm>
            <a:off x="7800622" y="1524000"/>
            <a:ext cx="3341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Nodular Facial Lesions</a:t>
            </a:r>
          </a:p>
          <a:p>
            <a:r>
              <a:rPr lang="en-US" dirty="0"/>
              <a:t>-Lupus Pernio</a:t>
            </a:r>
          </a:p>
          <a:p>
            <a:r>
              <a:rPr lang="en-US" dirty="0"/>
              <a:t>-Discoid Lupus</a:t>
            </a:r>
          </a:p>
          <a:p>
            <a:r>
              <a:rPr lang="en-US" dirty="0"/>
              <a:t>-Adenoma </a:t>
            </a:r>
            <a:r>
              <a:rPr lang="en-US" dirty="0" err="1"/>
              <a:t>sebaceums</a:t>
            </a:r>
            <a:endParaRPr lang="en-US" dirty="0"/>
          </a:p>
          <a:p>
            <a:r>
              <a:rPr lang="en-US" dirty="0"/>
              <a:t>-Acne</a:t>
            </a:r>
          </a:p>
        </p:txBody>
      </p:sp>
    </p:spTree>
    <p:extLst>
      <p:ext uri="{BB962C8B-B14F-4D97-AF65-F5344CB8AC3E}">
        <p14:creationId xmlns:p14="http://schemas.microsoft.com/office/powerpoint/2010/main" val="413784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7217-245C-E543-BB50-8235FFD9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Familial Mediterranean Fever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D5777-E90F-6B4F-843C-1041E4ED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Genetics: Autosomal recessive</a:t>
            </a:r>
            <a:endParaRPr lang="en-SG" sz="4400" dirty="0"/>
          </a:p>
          <a:p>
            <a:pPr lvl="0"/>
            <a:r>
              <a:rPr lang="en-US" dirty="0"/>
              <a:t>Clinical Features: </a:t>
            </a:r>
            <a:endParaRPr lang="en-SG" sz="4400" dirty="0"/>
          </a:p>
          <a:p>
            <a:pPr lvl="1"/>
            <a:r>
              <a:rPr lang="en-US" dirty="0"/>
              <a:t>Episodic attacks lasting 1-3 days</a:t>
            </a:r>
            <a:endParaRPr lang="en-SG" sz="4000" dirty="0"/>
          </a:p>
          <a:p>
            <a:pPr lvl="1"/>
            <a:r>
              <a:rPr lang="en-US" dirty="0"/>
              <a:t>Fever, serositis (chest, abdomen – may mimic acute abdomen), synovitis, erysipelas skin lesions</a:t>
            </a:r>
            <a:endParaRPr lang="en-SG" sz="4000" dirty="0"/>
          </a:p>
          <a:p>
            <a:pPr lvl="1"/>
            <a:r>
              <a:rPr lang="en-US" dirty="0"/>
              <a:t>Family history</a:t>
            </a:r>
            <a:endParaRPr lang="en-SG" sz="4000" dirty="0"/>
          </a:p>
          <a:p>
            <a:pPr lvl="1"/>
            <a:r>
              <a:rPr lang="en-US" dirty="0"/>
              <a:t>Others: Pericarditis, acute scrotum</a:t>
            </a:r>
            <a:endParaRPr lang="en-SG" sz="4000" dirty="0"/>
          </a:p>
          <a:p>
            <a:pPr lvl="1"/>
            <a:r>
              <a:rPr lang="en-US" dirty="0"/>
              <a:t>Complications: AA Amyloidosis, small bowel IO, infertility</a:t>
            </a:r>
            <a:endParaRPr lang="en-SG" sz="4000" dirty="0"/>
          </a:p>
          <a:p>
            <a:pPr lvl="0"/>
            <a:r>
              <a:rPr lang="en-US" dirty="0" err="1"/>
              <a:t>Invx</a:t>
            </a:r>
            <a:r>
              <a:rPr lang="en-US" dirty="0"/>
              <a:t>: Raised acute phase reactants, genetic testing</a:t>
            </a:r>
            <a:endParaRPr lang="en-SG" sz="4400" dirty="0"/>
          </a:p>
          <a:p>
            <a:pPr lvl="0"/>
            <a:r>
              <a:rPr lang="en-US" dirty="0"/>
              <a:t>Treatment: Colchicine mainstay</a:t>
            </a:r>
            <a:endParaRPr lang="en-SG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1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700</Words>
  <Application>Microsoft Macintosh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Rheumatological Disorders (II)</vt:lpstr>
      <vt:lpstr>Overview</vt:lpstr>
      <vt:lpstr>Behcet’s</vt:lpstr>
      <vt:lpstr>Marfan’s</vt:lpstr>
      <vt:lpstr>PowerPoint Presentation</vt:lpstr>
      <vt:lpstr>Amyloidosis</vt:lpstr>
      <vt:lpstr>Sarcoidosis</vt:lpstr>
      <vt:lpstr>PowerPoint Presentation</vt:lpstr>
      <vt:lpstr>Familial Mediterranean Fever</vt:lpstr>
      <vt:lpstr>Fibromyalgia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Rheumatological Disorders (II)</dc:title>
  <dc:creator>Zhemin Wang</dc:creator>
  <cp:lastModifiedBy>Zhemin Wang</cp:lastModifiedBy>
  <cp:revision>4</cp:revision>
  <dcterms:created xsi:type="dcterms:W3CDTF">2020-06-18T03:00:12Z</dcterms:created>
  <dcterms:modified xsi:type="dcterms:W3CDTF">2020-06-20T02:12:56Z</dcterms:modified>
</cp:coreProperties>
</file>