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32"/>
  </p:normalViewPr>
  <p:slideViewPr>
    <p:cSldViewPr snapToGrid="0" snapToObjects="1" showGuides="1">
      <p:cViewPr varScale="1">
        <p:scale>
          <a:sx n="107" d="100"/>
          <a:sy n="107" d="100"/>
        </p:scale>
        <p:origin x="6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D01C-DE07-E94A-AC2B-3E89AF4D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37D0E-8FF8-2644-BE7B-9B20979D1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F284-5FA2-4A40-9AC8-73E2D4C7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EBD8-04E2-8545-B66E-EE591202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4E608-9F2A-3D49-BD0C-7E02CF7B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5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A3A3-0DCD-9845-9DF5-417A4C39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1ECE0-3B95-614A-8AB6-22ACBCB03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CC227-148B-1442-8F4B-99A69E4E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CC5B3-5233-7041-A94A-D986A856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63DDD-0117-F04D-994E-5A50FEDF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EF423-384E-9945-8F21-BAB72FA57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3B5A3-EA94-D84D-95DE-23B09A74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2B35-2474-6144-A508-27D2E794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EC9C-E479-604F-8934-94711FE2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BCBD3-270A-F147-9D5E-2C9C9C36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EE4A-39DD-E248-94DC-A9DD7B47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1B635-8687-F842-9381-229726FF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43FD-7590-5D4F-B882-2829E4BD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E8E0-59A8-1848-98B6-C2B1E134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01220-44CD-6B47-BDBD-EC54FD3C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E5B7-CEA6-1343-89AE-C9908F3D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AE86-B3D0-9746-8771-BE68D59D1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C9C88-4C73-ED4A-AF4C-3BF4890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782F-E45C-A54C-88B5-34462F1A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BF620-2692-944E-946D-E2AD095F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416B-FAC7-8241-AC0B-B2F0E5D7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E483-DB04-ED46-B697-71396F57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D4D1E-E822-C84C-BC6A-1FF625555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7AD71-3AF0-5749-B7DE-D3284C88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87054-BF1A-364F-9BC2-8A971B1F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90403-3C64-1C48-9675-DA2CD5F6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4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A15B-1D15-1E48-950D-90D6B995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BF69E-F4B6-FC47-B1F3-3ACF3AC9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4E68D-515A-5547-A29B-DE955497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C5DE7-F551-F947-A770-C45C2E157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57920-27DA-EE44-81F2-793D352B1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5FE5A-B449-8645-B104-9D6DAEBD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8C00A-B4DD-6E48-930F-394D7A3C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FAEE5-5507-EB42-ABAD-2A54719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D6AC-8AC8-6449-B06B-F28B208A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B9AAE-D715-0340-B142-FA22E963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B609B-ADE5-B14E-8DA7-B64E0CF4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6586F-1F0E-D64E-B1F3-79CBE986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CEA8A-68E6-4C49-BC87-8E0E8E26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D5AEB-F492-CA45-826D-F2A716E9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5A76C-A5ED-8E4B-81B6-ADD7A40F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DE8E-8259-1F4C-A43B-F103E3E5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31BA-75DC-6B4E-B05C-0FEB6850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F2B0D-450A-9A47-B062-48727BA6D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39939-6061-0948-8827-CEEF6031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8775D-74A0-9A48-ADE7-43E2898B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31D80-6829-5443-863A-3B105155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6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3617-2660-3C48-906D-2171A89D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92799-6F91-AE40-9BD6-05B70FBE0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7FFC5-449F-F946-B4A1-D82A79B2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251A4-D274-5E4E-B2D9-86924417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61E29-54E4-CC4F-83B0-976237CA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FE2F7-EE34-A949-B9BA-2D95C9B1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AAAD2-84EC-6D4B-BCD8-2EF7D488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E14BD-11F7-1F43-B457-1805D98FA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CE26-B370-914F-BF9B-08A3985B6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704B-5585-E546-BB58-06E076297D1E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B942-456B-D243-BB8D-F5C4FA88B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DB219-4183-3745-B252-BBFF5D001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03B0-CE65-C742-8D8A-9AA3B4364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BB4D-A526-7946-B6DB-556AC4BB1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889" y="1122363"/>
            <a:ext cx="9945511" cy="2387600"/>
          </a:xfrm>
        </p:spPr>
        <p:txBody>
          <a:bodyPr/>
          <a:lstStyle/>
          <a:p>
            <a:r>
              <a:rPr lang="en-US" dirty="0"/>
              <a:t>Rheumatological Disorders (I)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7447E-2174-0145-818B-B6D22572C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3385-6972-AB46-B373-8263277C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0F73-E729-D349-85B5-3BA4FA8C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241BE-9A8B-2242-81C9-0242D648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895350"/>
            <a:ext cx="7658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00DC-90E1-EC4F-807A-73F159B9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Sjogren’s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371-8FB3-3341-8230-375F3142E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Symptoms</a:t>
            </a:r>
            <a:endParaRPr lang="en-SG" sz="4400" dirty="0"/>
          </a:p>
          <a:p>
            <a:pPr lvl="1"/>
            <a:r>
              <a:rPr lang="en-US" dirty="0"/>
              <a:t>Dry eyes, dry mouth (dental caries, difficulty swallowing food because dry, polydipsia with resulting polyuria that can affect sleep)</a:t>
            </a:r>
            <a:endParaRPr lang="en-SG" sz="4000" dirty="0"/>
          </a:p>
          <a:p>
            <a:pPr lvl="1"/>
            <a:r>
              <a:rPr lang="en-US" dirty="0"/>
              <a:t>General: Arthralgia, fibromyalgia</a:t>
            </a:r>
            <a:endParaRPr lang="en-SG" sz="4000" dirty="0"/>
          </a:p>
          <a:p>
            <a:pPr lvl="1"/>
            <a:r>
              <a:rPr lang="en-US" dirty="0"/>
              <a:t>Vasculitis: Raynaud’s, </a:t>
            </a:r>
            <a:r>
              <a:rPr lang="en-US" dirty="0" err="1"/>
              <a:t>vasculitic</a:t>
            </a:r>
            <a:r>
              <a:rPr lang="en-US" dirty="0"/>
              <a:t> rash</a:t>
            </a:r>
            <a:endParaRPr lang="en-SG" sz="4000" dirty="0"/>
          </a:p>
          <a:p>
            <a:pPr lvl="1"/>
            <a:r>
              <a:rPr lang="en-US" dirty="0"/>
              <a:t>Thyroid (autoimmune thyroid disease), lungs (ILD), neurology (various PNS and CNS manifestations e.g. mononeuritis multiplex), </a:t>
            </a:r>
            <a:r>
              <a:rPr lang="en-US" dirty="0" err="1"/>
              <a:t>haematology</a:t>
            </a:r>
            <a:r>
              <a:rPr lang="en-US" dirty="0"/>
              <a:t> (</a:t>
            </a:r>
            <a:r>
              <a:rPr lang="en-US" dirty="0" err="1"/>
              <a:t>cytopenias</a:t>
            </a:r>
            <a:r>
              <a:rPr lang="en-US" dirty="0"/>
              <a:t>, increased risk of lymphoma), renal tubular acidosis</a:t>
            </a:r>
            <a:endParaRPr lang="en-SG" sz="40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Parotid gland enlargement</a:t>
            </a:r>
            <a:endParaRPr lang="en-SG" sz="4000" dirty="0"/>
          </a:p>
          <a:p>
            <a:pPr lvl="1"/>
            <a:r>
              <a:rPr lang="en-US" dirty="0"/>
              <a:t>Absence of salivary pooling in mouth, dental caries</a:t>
            </a:r>
            <a:endParaRPr lang="en-SG" sz="4000" dirty="0"/>
          </a:p>
          <a:p>
            <a:pPr lvl="1"/>
            <a:r>
              <a:rPr lang="en-US" dirty="0"/>
              <a:t>Lungs: ILD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08555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00DC-90E1-EC4F-807A-73F159B9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Sjogren’s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371-8FB3-3341-8230-375F3142E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Antibodies: Anti Ro and La</a:t>
            </a:r>
            <a:endParaRPr lang="en-SG" sz="4000" dirty="0"/>
          </a:p>
          <a:p>
            <a:pPr lvl="1"/>
            <a:r>
              <a:rPr lang="en-US" dirty="0"/>
              <a:t>Functional studies to evaluate for dry eyes and salivary hypofunction</a:t>
            </a:r>
            <a:endParaRPr lang="en-SG" sz="4000" dirty="0"/>
          </a:p>
          <a:p>
            <a:pPr lvl="2"/>
            <a:r>
              <a:rPr lang="en-US" dirty="0"/>
              <a:t>Eyes: Schirmer’s test: &lt;5mm in 5 minutes</a:t>
            </a:r>
            <a:endParaRPr lang="en-SG" sz="3600" dirty="0"/>
          </a:p>
          <a:p>
            <a:pPr lvl="2"/>
            <a:r>
              <a:rPr lang="en-US" dirty="0"/>
              <a:t>Salivary Hypofunction: Salivary scintigraphy or </a:t>
            </a:r>
            <a:r>
              <a:rPr lang="en-US" dirty="0" err="1"/>
              <a:t>sialometry</a:t>
            </a:r>
            <a:r>
              <a:rPr lang="en-US" dirty="0"/>
              <a:t> (measure amt of salivary prod)</a:t>
            </a:r>
            <a:endParaRPr lang="en-SG" sz="3600" dirty="0"/>
          </a:p>
          <a:p>
            <a:pPr lvl="1"/>
            <a:r>
              <a:rPr lang="en-US" dirty="0"/>
              <a:t>Imaging: MRI/ultrasound salivary glands</a:t>
            </a:r>
            <a:endParaRPr lang="en-SG" sz="4000" dirty="0"/>
          </a:p>
          <a:p>
            <a:pPr lvl="1"/>
            <a:r>
              <a:rPr lang="en-US" dirty="0"/>
              <a:t>Biopsy: Labial salivary gland biopsy</a:t>
            </a:r>
            <a:endParaRPr lang="en-SG" sz="4000" dirty="0"/>
          </a:p>
          <a:p>
            <a:pPr lvl="0"/>
            <a:r>
              <a:rPr lang="en-US" dirty="0"/>
              <a:t>Treatment</a:t>
            </a:r>
            <a:endParaRPr lang="en-SG" sz="4400" dirty="0"/>
          </a:p>
          <a:p>
            <a:pPr lvl="1"/>
            <a:r>
              <a:rPr lang="en-US" dirty="0"/>
              <a:t>Non-pharmacological: Smoking cessation</a:t>
            </a:r>
            <a:endParaRPr lang="en-SG" sz="4000" dirty="0"/>
          </a:p>
          <a:p>
            <a:pPr lvl="1"/>
            <a:r>
              <a:rPr lang="en-US" dirty="0"/>
              <a:t>Pharmacological:</a:t>
            </a:r>
            <a:endParaRPr lang="en-SG" sz="4000" dirty="0"/>
          </a:p>
          <a:p>
            <a:pPr lvl="2"/>
            <a:r>
              <a:rPr lang="en-US" dirty="0"/>
              <a:t>Mild: Secretagogues (e.g. pilocarpine), moisturizing eyedrops</a:t>
            </a:r>
            <a:endParaRPr lang="en-SG" sz="3600" dirty="0"/>
          </a:p>
          <a:p>
            <a:pPr lvl="2"/>
            <a:r>
              <a:rPr lang="en-US" dirty="0"/>
              <a:t>Severe: Immunomodulators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0249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BAB0-DA96-2B4C-B5A6-D2EB577A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3D73-0835-824E-AFE4-14A888F21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Rheumatoid Arthritis</a:t>
            </a:r>
          </a:p>
          <a:p>
            <a:r>
              <a:rPr lang="en-US" dirty="0"/>
              <a:t>SLE</a:t>
            </a:r>
          </a:p>
          <a:p>
            <a:r>
              <a:rPr lang="en-US" dirty="0"/>
              <a:t>Antiphospholipid Syndrome</a:t>
            </a:r>
          </a:p>
          <a:p>
            <a:r>
              <a:rPr lang="en-US" dirty="0"/>
              <a:t>Dermatomyositis/Polymyositis</a:t>
            </a:r>
          </a:p>
          <a:p>
            <a:r>
              <a:rPr lang="en-US" dirty="0"/>
              <a:t>Sjogren’s </a:t>
            </a:r>
          </a:p>
        </p:txBody>
      </p:sp>
    </p:spTree>
    <p:extLst>
      <p:ext uri="{BB962C8B-B14F-4D97-AF65-F5344CB8AC3E}">
        <p14:creationId xmlns:p14="http://schemas.microsoft.com/office/powerpoint/2010/main" val="6095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64D5-2671-124D-B1B7-191ABF7F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B51C-FEAB-4843-AFBB-F43DEF49B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Symptoms: </a:t>
            </a:r>
            <a:endParaRPr lang="en-SG" sz="4400" dirty="0"/>
          </a:p>
          <a:p>
            <a:pPr lvl="1"/>
            <a:r>
              <a:rPr lang="en-US" dirty="0"/>
              <a:t>Joint pain (small joints, swelling and warmth, early morning stiffness &gt; 1 hour, generally &gt; 6wks)</a:t>
            </a:r>
            <a:endParaRPr lang="en-SG" sz="4000" dirty="0"/>
          </a:p>
          <a:p>
            <a:pPr lvl="1"/>
            <a:r>
              <a:rPr lang="en-US" dirty="0"/>
              <a:t>Systemic: Fever, malaise, lymphadenopathy</a:t>
            </a:r>
            <a:endParaRPr lang="en-SG" sz="4000" dirty="0"/>
          </a:p>
          <a:p>
            <a:pPr lvl="1"/>
            <a:r>
              <a:rPr lang="en-US" dirty="0"/>
              <a:t>Extra-articular manifestations: Eye (scleritis, episcleritis, keratitis), sicca (Sjogren’s association), bronchiectasis/ILD, </a:t>
            </a:r>
            <a:r>
              <a:rPr lang="en-US" dirty="0" err="1"/>
              <a:t>felty</a:t>
            </a:r>
            <a:r>
              <a:rPr lang="en-US" dirty="0"/>
              <a:t> syndrome (neutropenia, splenomegaly, RA), kidneys (amyloidosis), neurological (CTS, mononeuritis multiplex), vasculitis (</a:t>
            </a:r>
            <a:r>
              <a:rPr lang="en-US" dirty="0" err="1"/>
              <a:t>raynaud’s</a:t>
            </a:r>
            <a:r>
              <a:rPr lang="en-US" dirty="0"/>
              <a:t>), neuropathy</a:t>
            </a:r>
            <a:endParaRPr lang="en-SG" sz="4000" dirty="0"/>
          </a:p>
          <a:p>
            <a:pPr lvl="0"/>
            <a:r>
              <a:rPr lang="en-US" dirty="0"/>
              <a:t>SOB in RA</a:t>
            </a:r>
            <a:endParaRPr lang="en-SG" sz="4400" dirty="0"/>
          </a:p>
          <a:p>
            <a:pPr lvl="1"/>
            <a:r>
              <a:rPr lang="en-US" dirty="0"/>
              <a:t>Respiratory: ILD/bronchiectasis, MTX/Leflunomide induced ILD</a:t>
            </a:r>
            <a:endParaRPr lang="en-SG" sz="4000" dirty="0"/>
          </a:p>
          <a:p>
            <a:pPr lvl="1"/>
            <a:r>
              <a:rPr lang="en-US" dirty="0"/>
              <a:t>Fluid: Amyloidosis causing cardiomyopathy and nephrotic syndrome</a:t>
            </a:r>
            <a:endParaRPr lang="en-SG" sz="4000" dirty="0"/>
          </a:p>
          <a:p>
            <a:pPr lvl="1"/>
            <a:r>
              <a:rPr lang="en-US" dirty="0"/>
              <a:t>Infections: Due to immune suppression – CAP, Tuberculosis, PCP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03393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9CFBF-06CA-A64C-A583-EB96D460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18FF4-8D15-BF40-8B26-3A987BA88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Examination</a:t>
            </a:r>
            <a:endParaRPr lang="en-SG" sz="4400" dirty="0"/>
          </a:p>
          <a:p>
            <a:pPr lvl="1"/>
            <a:r>
              <a:rPr lang="en-US" dirty="0"/>
              <a:t>Affected joints: Symmetrical deforming </a:t>
            </a:r>
            <a:r>
              <a:rPr lang="en-US" dirty="0" err="1"/>
              <a:t>polyarthropathy</a:t>
            </a:r>
            <a:r>
              <a:rPr lang="en-US" dirty="0"/>
              <a:t>, active vs quiescent, characteristic features (swan neck, boutonniere’s, Z-thumb, ulnar deviation at MCPJ, piano key sign), ROM, function, surgical evidence (if see scar, ask if patient able to move – arthrodesis vs arthroplasty)</a:t>
            </a:r>
            <a:endParaRPr lang="en-SG" sz="4000" dirty="0"/>
          </a:p>
          <a:p>
            <a:pPr lvl="1"/>
            <a:r>
              <a:rPr lang="en-US" dirty="0"/>
              <a:t>Rheumatoid nodules</a:t>
            </a:r>
            <a:endParaRPr lang="en-SG" sz="4000" dirty="0"/>
          </a:p>
          <a:p>
            <a:pPr lvl="1"/>
            <a:r>
              <a:rPr lang="en-US" b="1" dirty="0"/>
              <a:t>Hands (telangiectasia, </a:t>
            </a:r>
            <a:r>
              <a:rPr lang="en-US" b="1" dirty="0" err="1"/>
              <a:t>raynaud’s</a:t>
            </a:r>
            <a:r>
              <a:rPr lang="en-US" b="1" dirty="0"/>
              <a:t>, intrinsic muscle wasting)</a:t>
            </a:r>
            <a:r>
              <a:rPr lang="en-US" dirty="0"/>
              <a:t>, Eyes (redness), lungs (ILD/bronchiectasis), abdomen (organomegaly for </a:t>
            </a:r>
            <a:r>
              <a:rPr lang="en-US" dirty="0" err="1"/>
              <a:t>felty’s</a:t>
            </a:r>
            <a:r>
              <a:rPr lang="en-US" dirty="0"/>
              <a:t> or amyloidosis)</a:t>
            </a:r>
          </a:p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FBC: Infection, neutropenia (</a:t>
            </a:r>
            <a:r>
              <a:rPr lang="en-US" dirty="0" err="1"/>
              <a:t>felty’s</a:t>
            </a:r>
            <a:r>
              <a:rPr lang="en-US" dirty="0"/>
              <a:t>)</a:t>
            </a:r>
            <a:endParaRPr lang="en-SG" sz="4000" dirty="0"/>
          </a:p>
          <a:p>
            <a:pPr lvl="1"/>
            <a:r>
              <a:rPr lang="en-US" dirty="0"/>
              <a:t>Inflammatory markers: ESR, CRP</a:t>
            </a:r>
            <a:endParaRPr lang="en-SG" sz="4000" dirty="0"/>
          </a:p>
          <a:p>
            <a:pPr lvl="1"/>
            <a:r>
              <a:rPr lang="en-US" dirty="0"/>
              <a:t>Antibodies: Rheumatoid factor, anti cyclic citrullinated peptide (CCP), other markers if considering other differentials</a:t>
            </a:r>
            <a:endParaRPr lang="en-SG" sz="4000" dirty="0"/>
          </a:p>
          <a:p>
            <a:pPr lvl="1"/>
            <a:r>
              <a:rPr lang="en-US" dirty="0"/>
              <a:t>Radiological imaging: Soft tissue swelling, peri-articular osteopenia, juxta-articular erosions, loss of joint space, joint subluxation/deformities</a:t>
            </a:r>
            <a:endParaRPr lang="en-SG" sz="4000" dirty="0"/>
          </a:p>
          <a:p>
            <a:pPr lvl="1"/>
            <a:r>
              <a:rPr lang="en-US" dirty="0"/>
              <a:t>Pre immunosuppression tests: RP/LFT, Hep B/C, Ophthalmic testing, latent TB screening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9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A1E9-617F-8A45-887C-666A27AE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26CB2-9F67-434C-95DB-73CFA665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Management</a:t>
            </a:r>
            <a:endParaRPr lang="en-SG" sz="4400" dirty="0"/>
          </a:p>
          <a:p>
            <a:pPr lvl="1"/>
            <a:r>
              <a:rPr lang="en-US" dirty="0"/>
              <a:t>Multidisciplinary: Rheumatologist, PT/OT</a:t>
            </a:r>
            <a:endParaRPr lang="en-SG" sz="4000" dirty="0"/>
          </a:p>
          <a:p>
            <a:pPr lvl="1"/>
            <a:r>
              <a:rPr lang="en-US" dirty="0"/>
              <a:t>Flares: NSAIDs, steroids</a:t>
            </a:r>
            <a:endParaRPr lang="en-SG" sz="4000" dirty="0"/>
          </a:p>
          <a:p>
            <a:pPr lvl="1"/>
            <a:r>
              <a:rPr lang="en-US" dirty="0"/>
              <a:t>DMARDs: Steroid, steroid sparing immunomodulators (MTX, Leflunomide, Hydroxychloroquine, Sulfasalazine), biologics (TNF alpha: etanercept/infliximab/adalimumab, IL-1: Anakinra, IL-6: tocilizumab, CD20 B cell: Rituximab, T-cell </a:t>
            </a:r>
            <a:r>
              <a:rPr lang="en-US" dirty="0" err="1"/>
              <a:t>costimulation</a:t>
            </a:r>
            <a:r>
              <a:rPr lang="en-US" dirty="0"/>
              <a:t> blocker: Abatacept)</a:t>
            </a:r>
            <a:endParaRPr lang="en-SG" sz="4000" dirty="0"/>
          </a:p>
          <a:p>
            <a:pPr lvl="1"/>
            <a:r>
              <a:rPr lang="en-US" dirty="0"/>
              <a:t>Others: Vaccinations, bone health (Vit D, osteoporosis)</a:t>
            </a:r>
            <a:endParaRPr lang="en-SG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EA78-04BC-A24F-8288-C316F215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3178-4DE3-8E4D-B2F7-42AD17DE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Symptoms: Rash, hair loss, neurological symptoms, nephrotic/nephritic syndrome, recurrent clotting problems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Mucocutaneous: Photosensitive rash (malar rash, discoid lupus – check ears, generalized rash), ulcers, hair loss</a:t>
            </a:r>
            <a:endParaRPr lang="en-SG" sz="4000" dirty="0"/>
          </a:p>
          <a:p>
            <a:pPr lvl="1"/>
            <a:r>
              <a:rPr lang="en-US" dirty="0"/>
              <a:t>Arthritis (may be non-deforming: </a:t>
            </a:r>
            <a:r>
              <a:rPr lang="en-US" dirty="0" err="1"/>
              <a:t>Jaccoud’s</a:t>
            </a:r>
            <a:r>
              <a:rPr lang="en-US" dirty="0"/>
              <a:t> arthropathy), serositis</a:t>
            </a:r>
            <a:endParaRPr lang="en-SG" sz="4000" dirty="0"/>
          </a:p>
          <a:p>
            <a:pPr lvl="1"/>
            <a:r>
              <a:rPr lang="en-US" dirty="0"/>
              <a:t>Neurological: Seizures, encephalitis, myelitis, mononeuritis multiplex</a:t>
            </a:r>
            <a:endParaRPr lang="en-SG" sz="4000" dirty="0"/>
          </a:p>
          <a:p>
            <a:pPr lvl="1"/>
            <a:r>
              <a:rPr lang="en-US" dirty="0" err="1"/>
              <a:t>Nephrologic</a:t>
            </a:r>
            <a:r>
              <a:rPr lang="en-US" dirty="0"/>
              <a:t>: </a:t>
            </a:r>
            <a:r>
              <a:rPr lang="en-US" dirty="0" err="1"/>
              <a:t>Haematuria</a:t>
            </a:r>
            <a:r>
              <a:rPr lang="en-US" dirty="0"/>
              <a:t>, frothy urine, pedal edema</a:t>
            </a:r>
            <a:endParaRPr lang="en-SG" sz="4000" dirty="0"/>
          </a:p>
          <a:p>
            <a:pPr lvl="1"/>
            <a:r>
              <a:rPr lang="en-US" dirty="0" err="1"/>
              <a:t>Haematological</a:t>
            </a:r>
            <a:r>
              <a:rPr lang="en-US" dirty="0"/>
              <a:t>: Bruising, symptoms of anemia, frequent infections</a:t>
            </a:r>
            <a:endParaRPr lang="en-SG" sz="4000" dirty="0"/>
          </a:p>
          <a:p>
            <a:pPr lvl="1"/>
            <a:r>
              <a:rPr lang="en-US" dirty="0"/>
              <a:t>Antiphospholipid syndrome: Recurrent pregnancy losses, arterial/venous clotting, on examination look for livedo reticularis</a:t>
            </a:r>
            <a:endParaRPr lang="en-SG" sz="4000" dirty="0"/>
          </a:p>
          <a:p>
            <a:pPr lvl="1"/>
            <a:r>
              <a:rPr lang="en-US" dirty="0"/>
              <a:t>Others: GI (lupus gut), MSK (myositis, myalgia), eye (</a:t>
            </a:r>
            <a:r>
              <a:rPr lang="en-US" dirty="0" err="1"/>
              <a:t>keratoconjunctivits</a:t>
            </a:r>
            <a:r>
              <a:rPr lang="en-US" dirty="0"/>
              <a:t> sicca), cardiac (</a:t>
            </a:r>
            <a:r>
              <a:rPr lang="en-US" dirty="0" err="1"/>
              <a:t>libman</a:t>
            </a:r>
            <a:r>
              <a:rPr lang="en-US" dirty="0"/>
              <a:t>-sacks aseptic endocarditis causing valvular insufficiency), </a:t>
            </a:r>
            <a:r>
              <a:rPr lang="en-US" dirty="0" err="1"/>
              <a:t>raynaud’s</a:t>
            </a:r>
            <a:endParaRPr lang="en-SG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8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2B81-B960-674A-B06B-DA20AAFF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C9BE4-14D0-0D48-BCC3-601AAC0CA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FBC (</a:t>
            </a:r>
            <a:r>
              <a:rPr lang="en-US" dirty="0" err="1"/>
              <a:t>cytopenias</a:t>
            </a:r>
            <a:r>
              <a:rPr lang="en-US" dirty="0"/>
              <a:t>), RP/UFEME/</a:t>
            </a:r>
            <a:r>
              <a:rPr lang="en-US" dirty="0" err="1"/>
              <a:t>uPCR</a:t>
            </a:r>
            <a:r>
              <a:rPr lang="en-US" dirty="0"/>
              <a:t> (renal involvement), PBF (hemolytic anemia)</a:t>
            </a:r>
            <a:endParaRPr lang="en-SG" sz="4000" dirty="0"/>
          </a:p>
          <a:p>
            <a:pPr lvl="1"/>
            <a:r>
              <a:rPr lang="en-US" dirty="0"/>
              <a:t>Antibodies: ANA, anti dsDNA, anti Smith, DCT, antiphospholipid abs (Lupus anticoagulant, anti cardiolipin, anti beta2 glycoprotein 1), complements</a:t>
            </a:r>
            <a:endParaRPr lang="en-SG" sz="4000" dirty="0"/>
          </a:p>
          <a:p>
            <a:pPr lvl="1"/>
            <a:r>
              <a:rPr lang="en-US" dirty="0"/>
              <a:t>Organ involvement targeted investigations: Kidney (biopsy), CNS (imaging, LP), skin (biopsy), </a:t>
            </a:r>
            <a:r>
              <a:rPr lang="en-US" dirty="0" err="1"/>
              <a:t>respi</a:t>
            </a:r>
            <a:r>
              <a:rPr lang="en-US" dirty="0"/>
              <a:t> (CXR), joint (joint XR)</a:t>
            </a:r>
            <a:endParaRPr lang="en-SG" sz="4000" dirty="0"/>
          </a:p>
          <a:p>
            <a:pPr lvl="0"/>
            <a:r>
              <a:rPr lang="en-US" dirty="0"/>
              <a:t>Management	</a:t>
            </a:r>
            <a:endParaRPr lang="en-SG" sz="4400" dirty="0"/>
          </a:p>
          <a:p>
            <a:pPr lvl="1"/>
            <a:r>
              <a:rPr lang="en-US" dirty="0"/>
              <a:t>Non-Pharmacological: Sunlight protection, smoking cessation</a:t>
            </a:r>
            <a:endParaRPr lang="en-SG" sz="4000" dirty="0"/>
          </a:p>
          <a:p>
            <a:pPr lvl="1"/>
            <a:r>
              <a:rPr lang="en-US" dirty="0"/>
              <a:t>Hydroxychloroquine (backbone), steroids, steroid sparing immunomodulators (MTX, cyclophosphamide, MMF) – depending on organ involvement, biologics (rituximab)</a:t>
            </a:r>
            <a:endParaRPr lang="en-SG" sz="4000" dirty="0"/>
          </a:p>
          <a:p>
            <a:pPr lvl="1"/>
            <a:r>
              <a:rPr lang="en-US" dirty="0"/>
              <a:t>Organ specific treatment: Joints (NSAIDs), rash (topicals – steroid, tacrolimus), kidney (</a:t>
            </a:r>
            <a:r>
              <a:rPr lang="en-US" dirty="0" err="1"/>
              <a:t>ACEi</a:t>
            </a:r>
            <a:r>
              <a:rPr lang="en-US" dirty="0"/>
              <a:t>/ARB)</a:t>
            </a:r>
            <a:endParaRPr lang="en-SG" sz="4000" dirty="0"/>
          </a:p>
          <a:p>
            <a:pPr lvl="0"/>
            <a:r>
              <a:rPr lang="en-US" dirty="0"/>
              <a:t>Drug induced lupus: Hydralazine, Procainamide, Isoniazid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74896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52E0-24EB-EF42-A18D-CA9BC7EE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Antiphospholipid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2536-8819-5F4F-BCB2-D900008F8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Features (Sapporo criteria)</a:t>
            </a:r>
            <a:endParaRPr lang="en-SG" sz="4400" dirty="0"/>
          </a:p>
          <a:p>
            <a:pPr lvl="1"/>
            <a:r>
              <a:rPr lang="en-US" dirty="0"/>
              <a:t>Clinical: Vascular thrombosis (superficial venous thrombosis does not count), Pregnancy morbidity (loss &gt; 10 weeks gestation, death before 34 weeks gestation due to eclampsia/preeclampsia/placental insufficiency, 3 or more losses &lt; 10 weeks gestation)</a:t>
            </a:r>
            <a:endParaRPr lang="en-SG" sz="4000" dirty="0"/>
          </a:p>
          <a:p>
            <a:pPr lvl="1"/>
            <a:r>
              <a:rPr lang="en-US" dirty="0"/>
              <a:t>Laboratory: Ab positivity at least 12 weeks apart, anti-cardiolipin/lupus anticoagulant/anti beta2 glycoprotein I</a:t>
            </a:r>
            <a:endParaRPr lang="en-SG" sz="4000" dirty="0"/>
          </a:p>
          <a:p>
            <a:pPr lvl="1"/>
            <a:r>
              <a:rPr lang="en-US" dirty="0"/>
              <a:t>Others: Cardiac valve disease, CNS involvement, renal disease, thrombocytopenia, hemolytic anemia</a:t>
            </a:r>
            <a:endParaRPr lang="en-SG" sz="4000" dirty="0"/>
          </a:p>
          <a:p>
            <a:pPr lvl="0"/>
            <a:r>
              <a:rPr lang="en-US" dirty="0"/>
              <a:t>Primary vs association with SLE</a:t>
            </a:r>
            <a:endParaRPr lang="en-SG" sz="4400" dirty="0"/>
          </a:p>
          <a:p>
            <a:pPr lvl="0"/>
            <a:r>
              <a:rPr lang="en-US" dirty="0"/>
              <a:t>Management: Anticoagulation with warfarin (rather than DOAC), LMWH in pregnancy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271094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768E-067E-D845-8172-2999D480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Dermato</a:t>
            </a:r>
            <a:r>
              <a:rPr lang="en-US" dirty="0"/>
              <a:t>/Polymyositis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B43D-79FD-A943-9486-69032415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Symptoms: Rash, weakness, dysphagia, SOB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Upper Limbs: </a:t>
            </a:r>
            <a:r>
              <a:rPr lang="en-US" dirty="0" err="1"/>
              <a:t>Gottron’s</a:t>
            </a:r>
            <a:r>
              <a:rPr lang="en-US" dirty="0"/>
              <a:t> papules/sign, mechanic’s hands, Raynaud's, nailfold telangiectasia, proximal myopathy</a:t>
            </a:r>
            <a:endParaRPr lang="en-SG" sz="4000" dirty="0"/>
          </a:p>
          <a:p>
            <a:pPr lvl="1"/>
            <a:r>
              <a:rPr lang="en-US" dirty="0"/>
              <a:t>Face: Heliotrope rash (request patients to close eyes – rash might be hidden within lid folds)</a:t>
            </a:r>
            <a:endParaRPr lang="en-SG" sz="4000" dirty="0"/>
          </a:p>
          <a:p>
            <a:pPr lvl="1"/>
            <a:r>
              <a:rPr lang="en-US" dirty="0"/>
              <a:t>Trunk: Shawl sign</a:t>
            </a:r>
            <a:endParaRPr lang="en-SG" sz="4000" dirty="0"/>
          </a:p>
          <a:p>
            <a:pPr lvl="1"/>
            <a:r>
              <a:rPr lang="en-US" dirty="0"/>
              <a:t>Other clinical features: ILD, cardiomyopathy, dysphagia, </a:t>
            </a:r>
            <a:r>
              <a:rPr lang="en-US" b="1" dirty="0"/>
              <a:t>associated malignancies</a:t>
            </a:r>
            <a:endParaRPr lang="en-SG" sz="4000" dirty="0"/>
          </a:p>
          <a:p>
            <a:pPr lvl="0"/>
            <a:r>
              <a:rPr lang="en-US" dirty="0"/>
              <a:t>Investigations: CK/Aldolase, EMG, MRI muscle, muscle biopsy (DM: Perifascicular atrophy and fibrosis, PM: </a:t>
            </a:r>
            <a:r>
              <a:rPr lang="en-US" dirty="0" err="1"/>
              <a:t>Intrafascicular</a:t>
            </a:r>
            <a:r>
              <a:rPr lang="en-US" dirty="0"/>
              <a:t> cellular infiltrate and inflammation), skin biopsy (for DM), antibodies for prognostication (</a:t>
            </a:r>
            <a:r>
              <a:rPr lang="en-US" dirty="0" err="1"/>
              <a:t>Antisynthetase</a:t>
            </a:r>
            <a:r>
              <a:rPr lang="en-US" dirty="0"/>
              <a:t> ab (Anti Jo-1 – </a:t>
            </a:r>
            <a:r>
              <a:rPr lang="en-US" dirty="0" err="1"/>
              <a:t>a/w</a:t>
            </a:r>
            <a:r>
              <a:rPr lang="en-US" dirty="0"/>
              <a:t> ILD, Raynaud, arthritis, mechanic’s hands), age appropriate screening for malignancy</a:t>
            </a:r>
            <a:endParaRPr lang="en-SG" sz="4400" dirty="0"/>
          </a:p>
          <a:p>
            <a:pPr lvl="0"/>
            <a:r>
              <a:rPr lang="en-US" dirty="0"/>
              <a:t>Treatment: Steroid, steroid sparing immunomodulators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3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1034</Words>
  <Application>Microsoft Macintosh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Rheumatological Disorders (I)</vt:lpstr>
      <vt:lpstr>Overview</vt:lpstr>
      <vt:lpstr>Rheumatoid Arthritis</vt:lpstr>
      <vt:lpstr>Rheumatoid Arthritis</vt:lpstr>
      <vt:lpstr>Rheumatoid Arthritis</vt:lpstr>
      <vt:lpstr>SLE</vt:lpstr>
      <vt:lpstr>SLE</vt:lpstr>
      <vt:lpstr>Antiphospholipid Syndrome</vt:lpstr>
      <vt:lpstr>Dermato/Polymyositis</vt:lpstr>
      <vt:lpstr>PowerPoint Presentation</vt:lpstr>
      <vt:lpstr>Sjogren’s</vt:lpstr>
      <vt:lpstr>Sjogren’s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Rheumatological Disorders</dc:title>
  <dc:creator>Zhemin Wang</dc:creator>
  <cp:lastModifiedBy>Zhemin Wang</cp:lastModifiedBy>
  <cp:revision>10</cp:revision>
  <dcterms:created xsi:type="dcterms:W3CDTF">2020-05-23T03:50:14Z</dcterms:created>
  <dcterms:modified xsi:type="dcterms:W3CDTF">2020-06-19T01:53:20Z</dcterms:modified>
</cp:coreProperties>
</file>