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62" r:id="rId5"/>
    <p:sldId id="258" r:id="rId6"/>
    <p:sldId id="260" r:id="rId7"/>
    <p:sldId id="263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C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24"/>
    <p:restoredTop sz="94599"/>
  </p:normalViewPr>
  <p:slideViewPr>
    <p:cSldViewPr snapToGrid="0" snapToObjects="1" showGuides="1">
      <p:cViewPr varScale="1">
        <p:scale>
          <a:sx n="75" d="100"/>
          <a:sy n="75" d="100"/>
        </p:scale>
        <p:origin x="168" y="7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206F96-1944-5E41-8F45-704D80DF3F7C}" type="datetimeFigureOut">
              <a:rPr lang="en-US" smtClean="0"/>
              <a:t>7/26/20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6AEEE-E263-9A4F-9DDA-D7F5ABFCC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75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36AEEE-E263-9A4F-9DDA-D7F5ABFCC9A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087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19D2D-D485-594C-9D08-2C3209BE72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65C2D5-9B3F-D149-B162-F131E9B70A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BA905-E106-FF49-B132-301F5EC84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E264FC-6D55-574F-AA5E-955734A01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556DB-D99C-474A-92F2-4B320653D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01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D8A4B-A5D2-B64F-9654-0688A5B39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41A7A3-B9E7-5D47-8ED2-4E67D44E21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62B43-1445-8945-9B08-7829A994A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66690-3AD8-1148-9DAD-0FC3296B6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7C0D1-F846-F048-9216-75DBB4F85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3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1D6DF5-02A0-D047-A1DD-E4C0015D53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BACCF9-95EB-484F-8E26-A58C5D44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88F07-E316-D24D-8CF6-209E52ED5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FF686-B78C-0C45-AEDD-C017B8AAF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E209C-0B2F-8F43-ADAE-8566C475C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402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F1582-9524-F447-9B9F-5082726E1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6F5DE-F513-7E4A-B576-63D0C0C9D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C9BB1-95C3-274E-83B1-185E3DC6F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ED8C7-04C7-A94D-8D2A-0912EB0B4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4DA5F-90EA-D64E-93ED-1633E7393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575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8CB56-D2D7-BB41-913D-5B7E1E689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408379-2001-D949-9F89-9CF7717F9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B2BD5-15FA-6743-85CD-43A93B976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453B36-66FD-3E4A-9C39-55592EE2F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4244C-BA89-D046-834E-96F271B52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22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DF7C5-7632-E547-B0BA-9D8B7BEDA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2950F-3FE8-DA4B-8E2C-AE87759CE5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66B135-D6E8-0142-94EE-DFF5AA6A36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2E8047-ECF5-2F46-B597-38A040237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7/26/20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C50A8-DE95-E249-9CC0-4ED974EBF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9981F9-BC0B-1B4A-B1EB-E67EFDE30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403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42E8C-689C-5B44-AD6B-E3CA9E361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AD2509-06AC-1943-887C-8E06EF62F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4DB663-47BE-0B44-8022-02D7EF956C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C29F68-CC5C-CD4E-8C5B-1045CA4B8D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4B237E-72D4-964B-9FB4-35B1D686B7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9E9CD4-06A6-B946-A369-EDC837967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7/26/20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3AF417-AD68-3C47-8A1F-A22CAD69B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48441F-C261-BF4B-B250-0EE084D1F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88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8DB90-5F5D-9746-8EE6-F5E2201F6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F258D7-F19C-DD4A-BA73-6BBC6B329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7/26/20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AC8501-2342-DE4B-93C5-D5115E212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A463DB-2130-3B41-A66A-24F766883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58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71A34F-04D1-4846-8014-509AE6AF3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7/26/20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E35C71-246A-024D-9982-5574D33A4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45CE94-23CA-BB47-991D-77449305E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176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1CEDB-ECFD-334D-9722-6286AA9D7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9EE23-4222-E041-A006-620BF7EF6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D8036B-FB6D-4D40-822E-D5B0236D2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D12B85-80BE-9F43-AFFF-41BB73FB6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7/26/20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C557F9-7E9B-7446-BC04-5456C1B22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99F60-1C31-1C48-804B-181058B21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480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1B522-2C81-2E46-B7C5-E48FB5BE3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7AF3E0-2B0D-584D-8FA8-5D334D5D2E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F930B3-7D2F-2E4C-BA01-DA678F8AA1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E41D7D-E052-3644-AB76-49C019C3B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7/26/20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7C8DA9-F73B-EA45-A3E2-9617E9110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7191E3-6466-DD48-A994-4BDC8A404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6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4F0C88-A1AD-3C48-BB8D-BD5EC34A8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80AFA2-A145-6647-8A7D-2754718B6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B1501-4528-9842-A45C-D0486AC2BF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1FC8C-6CAF-BC49-A3F0-8E95B3FF20DB}" type="datetimeFigureOut">
              <a:rPr lang="en-US" smtClean="0"/>
              <a:t>7/26/20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09B6B6-372E-EA4A-B945-CB0330115C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1E2A1-6E97-C543-974A-DCF5341F71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A671D-8FFC-354B-AEBB-993C57E781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PACES Approaches Ep7:</a:t>
            </a:r>
            <a:br>
              <a:rPr lang="en-US" dirty="0"/>
            </a:br>
            <a:r>
              <a:rPr lang="en-US" dirty="0"/>
              <a:t>Rheumatology Approaches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3B86E9-2C33-4249-9D32-C622A03832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695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D54CE-9BD3-1142-BE9E-E388A9527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C70DA-1B16-8744-B732-9DE20FCE9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Joint Pain</a:t>
            </a:r>
          </a:p>
          <a:p>
            <a:pPr lvl="0"/>
            <a:r>
              <a:rPr lang="en-US" dirty="0"/>
              <a:t>Back Pain</a:t>
            </a:r>
            <a:endParaRPr lang="en-SG" dirty="0"/>
          </a:p>
          <a:p>
            <a:r>
              <a:rPr lang="en-US" dirty="0"/>
              <a:t>Raynaud’s</a:t>
            </a:r>
            <a:endParaRPr lang="en-SG" dirty="0"/>
          </a:p>
          <a:p>
            <a:pPr lvl="0"/>
            <a:r>
              <a:rPr lang="en-US" dirty="0"/>
              <a:t>Hand Pain 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888480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ACE4D-8BBE-144E-81B6-F0932385B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Pain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7D454-3805-1847-BE75-5683C9220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Abrupt vs Gradual vs Intermittent</a:t>
            </a:r>
            <a:endParaRPr lang="en-SG" dirty="0"/>
          </a:p>
          <a:p>
            <a:pPr lvl="0"/>
            <a:r>
              <a:rPr lang="en-US" dirty="0"/>
              <a:t>Articular vs Periarticular: Articular (pain, swelling, limitation of movement) vs Periarticular (localize to adjacent to joint)</a:t>
            </a:r>
            <a:endParaRPr lang="en-SG" dirty="0"/>
          </a:p>
          <a:p>
            <a:pPr lvl="0"/>
            <a:r>
              <a:rPr lang="en-US" dirty="0"/>
              <a:t>Inflammatory vs Mechanical: Morning stiffness &gt; 1 hour, relation to activity, night pain</a:t>
            </a:r>
            <a:endParaRPr lang="en-SG" dirty="0"/>
          </a:p>
          <a:p>
            <a:pPr lvl="0"/>
            <a:r>
              <a:rPr lang="en-US" dirty="0"/>
              <a:t>Distribution: Mono/oligo/polyarticular, axial vs peripheral, back pain, </a:t>
            </a:r>
            <a:r>
              <a:rPr lang="en-US" dirty="0" err="1"/>
              <a:t>enthisitis</a:t>
            </a:r>
            <a:r>
              <a:rPr lang="en-US" dirty="0"/>
              <a:t> </a:t>
            </a:r>
            <a:endParaRPr lang="en-SG" dirty="0"/>
          </a:p>
          <a:p>
            <a:pPr lvl="0"/>
            <a:r>
              <a:rPr lang="en-US" dirty="0"/>
              <a:t>Systemic Symptoms: Eye symptoms, GI symptoms, Rash, Genital lesions/discharge, Sexual History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222917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4DD31-B08C-DE40-A3D6-475911031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Pain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80BF0-EC38-DC4F-BFE4-C568B2F81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Mechanical: OA, AVN, traumatic injury (ligamentous, fracture)</a:t>
            </a:r>
          </a:p>
          <a:p>
            <a:r>
              <a:rPr lang="en-US" dirty="0"/>
              <a:t>Inflammatory</a:t>
            </a:r>
          </a:p>
          <a:p>
            <a:pPr lvl="1"/>
            <a:r>
              <a:rPr lang="en-US" dirty="0"/>
              <a:t>RA</a:t>
            </a:r>
          </a:p>
          <a:p>
            <a:pPr lvl="1"/>
            <a:r>
              <a:rPr lang="en-US" dirty="0"/>
              <a:t>Seronegative Spondyloarthropathies: Psoriasis, AS, UBD, Reactive (recent GI/urinary infection, eye redness, rash)</a:t>
            </a:r>
          </a:p>
          <a:p>
            <a:pPr lvl="1"/>
            <a:r>
              <a:rPr lang="en-US" dirty="0"/>
              <a:t>Crystal Arthropathies: Gout (</a:t>
            </a:r>
            <a:r>
              <a:rPr lang="en-US" dirty="0" err="1"/>
              <a:t>haematological</a:t>
            </a:r>
            <a:r>
              <a:rPr lang="en-US" dirty="0"/>
              <a:t> malignancy, renal disease, thiazide, hemolysis), pseudogout (hypercalcemia, haemochromatosis)</a:t>
            </a:r>
          </a:p>
          <a:p>
            <a:pPr lvl="1"/>
            <a:r>
              <a:rPr lang="en-US" dirty="0"/>
              <a:t>Infections: Septic arthritis, gonococcal arthritis (tenosynovitis, vesiculopustular lesions, polyarthralgia), viral illness</a:t>
            </a:r>
          </a:p>
          <a:p>
            <a:pPr lvl="1"/>
            <a:r>
              <a:rPr lang="en-US" dirty="0"/>
              <a:t>Other Rheumatological Disorders</a:t>
            </a:r>
          </a:p>
          <a:p>
            <a:pPr lvl="2"/>
            <a:r>
              <a:rPr lang="en-US" dirty="0"/>
              <a:t>SLE, Sjogren’s, </a:t>
            </a:r>
            <a:r>
              <a:rPr lang="en-US" dirty="0" err="1"/>
              <a:t>Behcet’s</a:t>
            </a:r>
            <a:r>
              <a:rPr lang="en-US" dirty="0"/>
              <a:t>, Systemic sclerosis</a:t>
            </a:r>
          </a:p>
          <a:p>
            <a:pPr lvl="2"/>
            <a:r>
              <a:rPr lang="en-US" dirty="0"/>
              <a:t>Vasculitis</a:t>
            </a:r>
          </a:p>
          <a:p>
            <a:pPr lvl="1"/>
            <a:r>
              <a:rPr lang="en-US" dirty="0"/>
              <a:t>Others: Haemochromatosis, hypercalcemia, sarcoidosis</a:t>
            </a:r>
          </a:p>
        </p:txBody>
      </p:sp>
    </p:spTree>
    <p:extLst>
      <p:ext uri="{BB962C8B-B14F-4D97-AF65-F5344CB8AC3E}">
        <p14:creationId xmlns:p14="http://schemas.microsoft.com/office/powerpoint/2010/main" val="3945206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ACE4D-8BBE-144E-81B6-F0932385B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Pain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7D454-3805-1847-BE75-5683C9220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Mechanical: Trauma, DDD, compression # (osteoporosis, malignancy – metastasis, multiple myeloma)</a:t>
            </a:r>
          </a:p>
          <a:p>
            <a:r>
              <a:rPr lang="en-US" dirty="0"/>
              <a:t>Inflammatory</a:t>
            </a:r>
          </a:p>
          <a:p>
            <a:pPr lvl="1"/>
            <a:r>
              <a:rPr lang="en-US" dirty="0"/>
              <a:t>Rheumatic: Spondyloarthropathy, SLE</a:t>
            </a:r>
          </a:p>
          <a:p>
            <a:pPr lvl="1"/>
            <a:r>
              <a:rPr lang="en-US" dirty="0"/>
              <a:t>Infection: Spondylodiscitis (disseminated infection), TB, abscess</a:t>
            </a:r>
          </a:p>
          <a:p>
            <a:r>
              <a:rPr lang="en-US" dirty="0"/>
              <a:t>Visceral: Aortic aneurysm/dissection, pancreatitis, kidney stones/pyelonephritis, hypercalcemia</a:t>
            </a:r>
          </a:p>
          <a:p>
            <a:r>
              <a:rPr lang="en-US" dirty="0"/>
              <a:t>Neurological Complications: Cauda equina, spinal stenosis with neurogenic claudication, radiculopathy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784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A59CA-D1EC-1B42-9079-46DB94BC6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Raynaud’s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7B45B-0E64-144D-8480-4FE916985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Commonest is rheumatic disorders</a:t>
            </a:r>
            <a:r>
              <a:rPr lang="en-US" dirty="0"/>
              <a:t>: Systemic Sclerosis, SLE, Sjogren’s, PM/DM, Mixed CTD</a:t>
            </a:r>
          </a:p>
          <a:p>
            <a:pPr lvl="0"/>
            <a:r>
              <a:rPr lang="en-US" dirty="0" err="1"/>
              <a:t>Haematological</a:t>
            </a:r>
            <a:r>
              <a:rPr lang="en-US" dirty="0"/>
              <a:t> disorders: Cryoglobulinemia, paraproteinemia</a:t>
            </a:r>
          </a:p>
          <a:p>
            <a:pPr lvl="0"/>
            <a:r>
              <a:rPr lang="en-US" dirty="0"/>
              <a:t>Hypothyroidism</a:t>
            </a:r>
          </a:p>
          <a:p>
            <a:pPr lvl="0"/>
            <a:r>
              <a:rPr lang="en-US" dirty="0"/>
              <a:t>Drugs: Amphetamines, chemo drugs (cisplatin, bleomycin)</a:t>
            </a:r>
          </a:p>
          <a:p>
            <a:pPr lvl="0"/>
            <a:r>
              <a:rPr lang="en-US" dirty="0"/>
              <a:t>Mechanical: Vibration injury</a:t>
            </a:r>
            <a:endParaRPr lang="en-SG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199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34D73-614A-A24A-B242-CB9DA7C7B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Raynaud’s -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F9AAF-8C37-524B-94CB-CDF10E459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Non-Pharmacological: Cold avoidance/gloves, smoking </a:t>
            </a:r>
            <a:r>
              <a:rPr lang="en-US" dirty="0" err="1"/>
              <a:t>caessation</a:t>
            </a:r>
            <a:endParaRPr lang="en-US" dirty="0"/>
          </a:p>
          <a:p>
            <a:r>
              <a:rPr lang="en-US" dirty="0"/>
              <a:t>Pharmacological</a:t>
            </a:r>
          </a:p>
          <a:p>
            <a:pPr lvl="1"/>
            <a:r>
              <a:rPr lang="en-US" dirty="0"/>
              <a:t>Calcium channel blockers</a:t>
            </a:r>
          </a:p>
          <a:p>
            <a:pPr lvl="1"/>
            <a:r>
              <a:rPr lang="en-US" dirty="0"/>
              <a:t>PDE 5 inhibitors</a:t>
            </a:r>
          </a:p>
          <a:p>
            <a:pPr lvl="1"/>
            <a:r>
              <a:rPr lang="en-US" dirty="0"/>
              <a:t>Prostacyclin</a:t>
            </a:r>
          </a:p>
          <a:p>
            <a:pPr lvl="1"/>
            <a:r>
              <a:rPr lang="en-US" dirty="0"/>
              <a:t>Others: Topical nitrate, losartan, fluoxetine</a:t>
            </a:r>
          </a:p>
          <a:p>
            <a:r>
              <a:rPr lang="en-US" dirty="0"/>
              <a:t>Surgery: Sympathectomy</a:t>
            </a:r>
          </a:p>
        </p:txBody>
      </p:sp>
    </p:spTree>
    <p:extLst>
      <p:ext uri="{BB962C8B-B14F-4D97-AF65-F5344CB8AC3E}">
        <p14:creationId xmlns:p14="http://schemas.microsoft.com/office/powerpoint/2010/main" val="3375692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D77FB-8E7F-0148-829E-168DD3BA8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 Pain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7C98D-3CAD-264E-AFE9-299E0FFD4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Parasthesia</a:t>
            </a:r>
            <a:r>
              <a:rPr lang="en-US" dirty="0"/>
              <a:t>: Refer to paresthesia approach </a:t>
            </a:r>
          </a:p>
          <a:p>
            <a:pPr lvl="0"/>
            <a:r>
              <a:rPr lang="en-US" dirty="0"/>
              <a:t>Raynaud’s, erythromelalgia </a:t>
            </a:r>
            <a:endParaRPr lang="en-SG" dirty="0"/>
          </a:p>
          <a:p>
            <a:pPr lvl="0"/>
            <a:r>
              <a:rPr lang="en-US" dirty="0"/>
              <a:t>Claudication: Vasculitis (Takayasu), </a:t>
            </a:r>
            <a:r>
              <a:rPr lang="en-US" dirty="0" err="1"/>
              <a:t>artherosclerosis</a:t>
            </a:r>
            <a:r>
              <a:rPr lang="en-US" dirty="0"/>
              <a:t>, cervical rib compression at thoracic outlet, surgery (coarctation repair, </a:t>
            </a:r>
            <a:r>
              <a:rPr lang="en-US" dirty="0" err="1"/>
              <a:t>ToF</a:t>
            </a:r>
            <a:r>
              <a:rPr lang="en-US" dirty="0"/>
              <a:t> repair)</a:t>
            </a:r>
            <a:endParaRPr lang="en-SG" dirty="0"/>
          </a:p>
          <a:p>
            <a:pPr lvl="0"/>
            <a:r>
              <a:rPr lang="en-US" dirty="0"/>
              <a:t>Joint pain: Refer to joint pain approach</a:t>
            </a:r>
            <a:endParaRPr lang="en-SG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502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2005</TotalTime>
  <Words>371</Words>
  <Application>Microsoft Macintosh PowerPoint</Application>
  <PresentationFormat>Widescreen</PresentationFormat>
  <Paragraphs>50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 PACES Approaches Ep7: Rheumatology Approaches</vt:lpstr>
      <vt:lpstr>Approaches</vt:lpstr>
      <vt:lpstr>Joint Pain</vt:lpstr>
      <vt:lpstr>Joint Pain</vt:lpstr>
      <vt:lpstr>Back Pain</vt:lpstr>
      <vt:lpstr>Raynaud’s</vt:lpstr>
      <vt:lpstr>Raynaud’s - Management</vt:lpstr>
      <vt:lpstr>Hand Pain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PACES Approaches Ep3: Cardiology Approaches</dc:title>
  <dc:creator>Zhemin Wang</dc:creator>
  <cp:lastModifiedBy>Zhemin Wang</cp:lastModifiedBy>
  <cp:revision>44</cp:revision>
  <dcterms:created xsi:type="dcterms:W3CDTF">2020-06-27T11:48:26Z</dcterms:created>
  <dcterms:modified xsi:type="dcterms:W3CDTF">2020-07-26T07:20:33Z</dcterms:modified>
</cp:coreProperties>
</file>