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59"/>
  </p:normalViewPr>
  <p:slideViewPr>
    <p:cSldViewPr snapToGrid="0" snapToObjects="1" showGuides="1">
      <p:cViewPr varScale="1">
        <p:scale>
          <a:sx n="88" d="100"/>
          <a:sy n="88" d="100"/>
        </p:scale>
        <p:origin x="184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9D2D-D485-594C-9D08-2C3209BE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5C2D5-9B3F-D149-B162-F131E9B70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A905-E106-FF49-B132-301F5EC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64FC-6D55-574F-AA5E-955734A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556DB-D99C-474A-92F2-4B320653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8A4B-A5D2-B64F-9654-0688A5B3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A7A3-B9E7-5D47-8ED2-4E67D44E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2B43-1445-8945-9B08-7829A994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6690-3AD8-1148-9DAD-0FC3296B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C0D1-F846-F048-9216-75DBB4F8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6DF5-02A0-D047-A1DD-E4C0015D5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CCF9-95EB-484F-8E26-A58C5D44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88F07-E316-D24D-8CF6-209E52ED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686-B78C-0C45-AEDD-C017B8AA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209C-0B2F-8F43-ADAE-8566C475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1582-9524-F447-9B9F-5082726E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5DE-F513-7E4A-B576-63D0C0C9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9BB1-95C3-274E-83B1-185E3DC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D8C7-04C7-A94D-8D2A-0912EB0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DA5F-90EA-D64E-93ED-1633E739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CB56-D2D7-BB41-913D-5B7E1E68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8379-2001-D949-9F89-9CF7717F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2BD5-15FA-6743-85CD-43A93B97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3B36-66FD-3E4A-9C39-55592EE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244C-BA89-D046-834E-96F271B5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F7C5-7632-E547-B0BA-9D8B7BED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50F-3FE8-DA4B-8E2C-AE87759C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6B135-D6E8-0142-94EE-DFF5AA6A3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E8047-ECF5-2F46-B597-38A0402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50A8-DE95-E249-9CC0-4ED974EB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81F9-BC0B-1B4A-B1EB-E67EFDE3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2E8C-689C-5B44-AD6B-E3CA9E36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2509-06AC-1943-887C-8E06EF62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B663-47BE-0B44-8022-02D7EF95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29F68-CC5C-CD4E-8C5B-1045CA4B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B237E-72D4-964B-9FB4-35B1D686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E9CD4-06A6-B946-A369-EDC83796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AF417-AD68-3C47-8A1F-A22CAD6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8441F-C261-BF4B-B250-0EE084D1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DB90-5F5D-9746-8EE6-F5E2201F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58D7-F19C-DD4A-BA73-6BBC6B32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8501-2342-DE4B-93C5-D5115E21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63DB-2130-3B41-A66A-24F766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1A34F-04D1-4846-8014-509AE6AF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5C71-246A-024D-9982-5574D33A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5CE94-23CA-BB47-991D-77449305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CEDB-ECFD-334D-9722-6286AA9D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EE23-4222-E041-A006-620BF7E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036B-FB6D-4D40-822E-D5B0236D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2B85-80BE-9F43-AFFF-41BB73FB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557F9-7E9B-7446-BC04-5456C1B2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99F60-1C31-1C48-804B-181058B2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B522-2C81-2E46-B7C5-E48FB5B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AF3E0-2B0D-584D-8FA8-5D334D5D2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30B3-7D2F-2E4C-BA01-DA678F8AA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41D7D-E052-3644-AB76-49C019C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8DA9-F73B-EA45-A3E2-9617E911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191E3-6466-DD48-A994-4BDC8A40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F0C88-A1AD-3C48-BB8D-BD5EC34A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0AFA2-A145-6647-8A7D-2754718B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1501-4528-9842-A45C-D0486AC2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FC8C-6CAF-BC49-A3F0-8E95B3FF20DB}" type="datetimeFigureOut">
              <a:rPr lang="en-US" smtClean="0"/>
              <a:t>7/3/20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B6B6-372E-EA4A-B945-CB0330115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2A1-6E97-C543-974A-DCF5341F7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671D-8FFC-354B-AEBB-993C57E78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Ep4:</a:t>
            </a:r>
            <a:br>
              <a:rPr lang="en-US" dirty="0"/>
            </a:br>
            <a:r>
              <a:rPr lang="en-US" dirty="0"/>
              <a:t>Respiratory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86E9-2C33-4249-9D32-C622A0383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9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54CE-9BD3-1142-BE9E-E388A952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70DA-1B16-8744-B732-9DE20FCE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Shortness of Breath</a:t>
            </a:r>
          </a:p>
          <a:p>
            <a:r>
              <a:rPr lang="en-US" dirty="0"/>
              <a:t>Cough</a:t>
            </a:r>
          </a:p>
          <a:p>
            <a:r>
              <a:rPr lang="en-US" dirty="0"/>
              <a:t>Hemoptysis</a:t>
            </a:r>
          </a:p>
        </p:txBody>
      </p:sp>
    </p:spTree>
    <p:extLst>
      <p:ext uri="{BB962C8B-B14F-4D97-AF65-F5344CB8AC3E}">
        <p14:creationId xmlns:p14="http://schemas.microsoft.com/office/powerpoint/2010/main" val="38884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B551-7CB6-B542-945A-25F8985E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Shortness of Breath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3A91C-4ECC-764D-AC5C-2A103E2E2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Character</a:t>
            </a:r>
          </a:p>
          <a:p>
            <a:pPr lvl="1"/>
            <a:r>
              <a:rPr lang="en-US" i="1" dirty="0"/>
              <a:t>Exertional (cardiac, respiratory, anemia- ask for other exertional </a:t>
            </a:r>
            <a:r>
              <a:rPr lang="en-US" i="1" dirty="0" err="1"/>
              <a:t>symps</a:t>
            </a:r>
            <a:r>
              <a:rPr lang="en-US" i="1" dirty="0"/>
              <a:t>)</a:t>
            </a:r>
          </a:p>
          <a:p>
            <a:pPr lvl="1"/>
            <a:r>
              <a:rPr lang="en-US" i="1" dirty="0"/>
              <a:t>Lying down (fluid overload)</a:t>
            </a:r>
          </a:p>
          <a:p>
            <a:r>
              <a:rPr lang="en-US" i="1" dirty="0"/>
              <a:t>Associated Symptoms</a:t>
            </a:r>
          </a:p>
          <a:p>
            <a:pPr lvl="1"/>
            <a:r>
              <a:rPr lang="en-SG" dirty="0"/>
              <a:t>Cough: Respiratory</a:t>
            </a:r>
          </a:p>
          <a:p>
            <a:pPr lvl="1"/>
            <a:r>
              <a:rPr lang="en-SG" dirty="0"/>
              <a:t>Wheeze: Asthma, COPD, Churg Strauss, Tumour</a:t>
            </a:r>
          </a:p>
          <a:p>
            <a:pPr lvl="1"/>
            <a:r>
              <a:rPr lang="en-SG" dirty="0" err="1"/>
              <a:t>Hemoptysis</a:t>
            </a:r>
            <a:r>
              <a:rPr lang="en-SG" dirty="0"/>
              <a:t>: Cancer, TB, vasculitis</a:t>
            </a:r>
          </a:p>
          <a:p>
            <a:pPr lvl="1"/>
            <a:r>
              <a:rPr lang="en-SG" dirty="0"/>
              <a:t>Weakness/bulbar symptoms: </a:t>
            </a:r>
            <a:r>
              <a:rPr lang="en-SG" dirty="0" err="1"/>
              <a:t>Neuromoscular</a:t>
            </a:r>
            <a:r>
              <a:rPr lang="en-SG" dirty="0"/>
              <a:t> </a:t>
            </a:r>
          </a:p>
          <a:p>
            <a:r>
              <a:rPr lang="en-US" b="1" i="1" dirty="0"/>
              <a:t>Occupational history, drug history and smoking history paramount</a:t>
            </a:r>
            <a:endParaRPr lang="en-SG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8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A20F41-452A-F049-AB61-725316D445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67156"/>
              </p:ext>
            </p:extLst>
          </p:nvPr>
        </p:nvGraphicFramePr>
        <p:xfrm>
          <a:off x="0" y="79535"/>
          <a:ext cx="12191999" cy="6639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7543">
                  <a:extLst>
                    <a:ext uri="{9D8B030D-6E8A-4147-A177-3AD203B41FA5}">
                      <a16:colId xmlns:a16="http://schemas.microsoft.com/office/drawing/2014/main" val="3857454431"/>
                    </a:ext>
                  </a:extLst>
                </a:gridCol>
                <a:gridCol w="6879771">
                  <a:extLst>
                    <a:ext uri="{9D8B030D-6E8A-4147-A177-3AD203B41FA5}">
                      <a16:colId xmlns:a16="http://schemas.microsoft.com/office/drawing/2014/main" val="809515362"/>
                    </a:ext>
                  </a:extLst>
                </a:gridCol>
                <a:gridCol w="3744685">
                  <a:extLst>
                    <a:ext uri="{9D8B030D-6E8A-4147-A177-3AD203B41FA5}">
                      <a16:colId xmlns:a16="http://schemas.microsoft.com/office/drawing/2014/main" val="2229443669"/>
                    </a:ext>
                  </a:extLst>
                </a:gridCol>
              </a:tblGrid>
              <a:tr h="1903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Respi</a:t>
                      </a:r>
                      <a:endParaRPr lang="en-SG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Wheeze: COPD, Asthma, Churg Strauss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Dry Cough: ILD, cancer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Chesty Cough: Bronchiectasis, Cystic Fibrosis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Hemoptysis: Cancer, TB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u="sng" dirty="0">
                          <a:solidFill>
                            <a:schemeClr val="tx1"/>
                          </a:solidFill>
                          <a:effectLst/>
                        </a:rPr>
                        <a:t>Pulmonary hypertension</a:t>
                      </a:r>
                      <a:endParaRPr lang="en-SG" sz="1600" b="0" u="sng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-Group 1: Pulmonary arterial HTN (Idiopathic, heritable, drug/toxins, CTD/HIV/portal HTN/congenital heart disease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-Group 2: PH 2’ LH disease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-Group 3: PH 2’ Chronic lung disease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-Group 4: PH 2’ Pulmonary Art Obstruction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-Group 5: PH 2’ Multifactorial mechanisms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</a:rPr>
                        <a:t>Don’t forget upper airway pathologies – anaphylaxis, epiglottitis, compressive pathology</a:t>
                      </a:r>
                      <a:endParaRPr lang="en-SG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Chronic: Asthma, COPD, ILD, Bronchiectasis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Serious: Cancer, TB, PE, pneumothorax (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Marfan’s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Common: Pneumonia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PACES: Pulmonary-renal syndromes, sarcoidosis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966572"/>
                  </a:ext>
                </a:extLst>
              </a:tr>
              <a:tr h="1087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Cardiac</a:t>
                      </a:r>
                      <a:endParaRPr lang="en-SG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Symptoms: Chest pain, diaphoresis, palpitations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Causes of heart failure: IHD, arrhythmias, valve pathology, amyloid, iron deposition, alcohol 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u="sng" dirty="0">
                          <a:solidFill>
                            <a:schemeClr val="tx1"/>
                          </a:solidFill>
                          <a:effectLst/>
                        </a:rPr>
                        <a:t>CMP Causes</a:t>
                      </a:r>
                      <a:endParaRPr lang="en-SG" sz="1600" b="0" u="sng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-Ischemic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-Valvular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-Myocardium (congenital, infection, CTD, drugs like alcohol, doxorubicin, zidovudine, metabolic like hemochromatosis/amyloid, endocrine like thyroid)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109576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Neuromuscular</a:t>
                      </a:r>
                      <a:endParaRPr lang="en-SG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Acute: Myasthenia Gravis, GBS/MF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Chronic: Muscle dystrophies, Motor neuron disease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150573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Anemia</a:t>
                      </a:r>
                      <a:endParaRPr lang="en-SG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Other associated exertional symptoms: SOB, giddiness, lethargy, palpitations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Blood loss, hemolysis, marrow problem,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haematinic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deficiency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286553"/>
                  </a:ext>
                </a:extLst>
              </a:tr>
              <a:tr h="407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Fluid Overload</a:t>
                      </a:r>
                      <a:endParaRPr lang="en-SG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Other non cardiac causes of fluid overload: Renal, hypoalbuminemia causing effusions (nephrotic syndrome, liver disease, protein losing enteropathies)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556355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Systemic</a:t>
                      </a:r>
                      <a:endParaRPr lang="en-SG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Acidosis (DKA, lactic acidosis), Thyrotoxicosis, Anxiety</a:t>
                      </a:r>
                      <a:endParaRPr lang="en-SG" sz="1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SG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762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2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B551-7CB6-B542-945A-25F8985E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Cough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1925D5-BE7C-7A47-A79D-767B87A20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058557"/>
              </p:ext>
            </p:extLst>
          </p:nvPr>
        </p:nvGraphicFramePr>
        <p:xfrm>
          <a:off x="838200" y="1502003"/>
          <a:ext cx="10657114" cy="569844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921000">
                  <a:extLst>
                    <a:ext uri="{9D8B030D-6E8A-4147-A177-3AD203B41FA5}">
                      <a16:colId xmlns:a16="http://schemas.microsoft.com/office/drawing/2014/main" val="3476000509"/>
                    </a:ext>
                  </a:extLst>
                </a:gridCol>
                <a:gridCol w="7736114">
                  <a:extLst>
                    <a:ext uri="{9D8B030D-6E8A-4147-A177-3AD203B41FA5}">
                      <a16:colId xmlns:a16="http://schemas.microsoft.com/office/drawing/2014/main" val="4028723835"/>
                    </a:ext>
                  </a:extLst>
                </a:gridCol>
              </a:tblGrid>
              <a:tr h="1720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Respi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: Sputum, hemoptysis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Infections (pneumonia, TB, OIs in HIV!), Malignancy, PE</a:t>
                      </a:r>
                      <a:endParaRPr lang="en-SG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Chronic Conditions: COPD, asthma, bronchiectasis, ILD</a:t>
                      </a:r>
                      <a:endParaRPr lang="en-SG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Autoimmune: Wegener’s, Churg Strauss, autoimmune conditions with ILD</a:t>
                      </a:r>
                      <a:endParaRPr lang="en-SG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Occupational </a:t>
                      </a:r>
                      <a:endParaRPr lang="en-SG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Sarcoidosis,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</a:rPr>
                        <a:t>Kartegener’s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 Syndrome</a:t>
                      </a:r>
                      <a:endParaRPr lang="en-SG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371137"/>
                  </a:ext>
                </a:extLst>
              </a:tr>
              <a:tr h="972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Upper Airway: PND component worse lying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URTI, sinusitis (think Wegener’s), UACS/AR, laryngitis, malignancy of upper airway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923947"/>
                  </a:ext>
                </a:extLst>
              </a:tr>
              <a:tr h="899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Cardiac: Cardiac symptoms</a:t>
                      </a:r>
                      <a:endParaRPr lang="en-SG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Heart failure</a:t>
                      </a:r>
                      <a:endParaRPr lang="en-SG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585938"/>
                  </a:ext>
                </a:extLst>
              </a:tr>
              <a:tr h="8418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GI: Food association, reflux</a:t>
                      </a:r>
                      <a:endParaRPr lang="en-SG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GERD (with resultant laryngopharyngeal reflux) – think scleroderma</a:t>
                      </a:r>
                      <a:endParaRPr lang="en-SG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794619"/>
                  </a:ext>
                </a:extLst>
              </a:tr>
              <a:tr h="1264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Others</a:t>
                      </a:r>
                      <a:endParaRPr lang="en-SG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Drugs: ACE inhibitors, bronchospasm meds (NSAIDs, beta blockers)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Smoker’s Cough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Functional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517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511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B551-7CB6-B542-945A-25F8985E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Hemoptysis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3A91C-4ECC-764D-AC5C-2A103E2E2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Important to exclude epistaxis, </a:t>
            </a:r>
            <a:r>
              <a:rPr lang="en-US" i="1" dirty="0" err="1"/>
              <a:t>haematemesis</a:t>
            </a:r>
            <a:endParaRPr lang="en-SG" sz="4400" dirty="0"/>
          </a:p>
          <a:p>
            <a:pPr lvl="0"/>
            <a:r>
              <a:rPr lang="en-US" dirty="0"/>
              <a:t>Coagulopathy (refer to coagulopathy approach – important to consider HHT)</a:t>
            </a:r>
            <a:endParaRPr lang="en-SG" sz="4400" dirty="0"/>
          </a:p>
          <a:p>
            <a:pPr lvl="0"/>
            <a:r>
              <a:rPr lang="en-US" dirty="0"/>
              <a:t>Respiratory</a:t>
            </a:r>
            <a:endParaRPr lang="en-SG" sz="4400" dirty="0"/>
          </a:p>
          <a:p>
            <a:pPr lvl="1"/>
            <a:r>
              <a:rPr lang="en-US" dirty="0"/>
              <a:t>Common: Bronchiectasis, Lung Cancer, Tuberculosis, PE</a:t>
            </a:r>
            <a:endParaRPr lang="en-SG" sz="4000" dirty="0"/>
          </a:p>
          <a:p>
            <a:pPr lvl="1"/>
            <a:r>
              <a:rPr lang="en-US" dirty="0"/>
              <a:t>Vasculitis/Pulmonary Renal Syndromes (ask about </a:t>
            </a:r>
            <a:r>
              <a:rPr lang="en-US" dirty="0" err="1"/>
              <a:t>haematuria</a:t>
            </a:r>
            <a:r>
              <a:rPr lang="en-US" dirty="0"/>
              <a:t>/oliguria and other vasculitis symptoms): Wegener’s, Goodpasture’s Syndrome, MPA, Churg Strauss</a:t>
            </a:r>
            <a:endParaRPr lang="en-SG" sz="4000" dirty="0"/>
          </a:p>
          <a:p>
            <a:pPr lvl="0"/>
            <a:r>
              <a:rPr lang="en-US" dirty="0"/>
              <a:t>Cardiac: Pulmonary edema, mitral stenosis</a:t>
            </a:r>
            <a:endParaRPr lang="en-SG" sz="4400" dirty="0"/>
          </a:p>
        </p:txBody>
      </p:sp>
    </p:spTree>
    <p:extLst>
      <p:ext uri="{BB962C8B-B14F-4D97-AF65-F5344CB8AC3E}">
        <p14:creationId xmlns:p14="http://schemas.microsoft.com/office/powerpoint/2010/main" val="1576455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520</Words>
  <Application>Microsoft Macintosh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PACES Approaches Ep4: Respiratory Approaches</vt:lpstr>
      <vt:lpstr>Content</vt:lpstr>
      <vt:lpstr>Shortness of Breath</vt:lpstr>
      <vt:lpstr>PowerPoint Presentation</vt:lpstr>
      <vt:lpstr>Cough</vt:lpstr>
      <vt:lpstr>Hemoptysis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Ep3: Cardiology Approaches</dc:title>
  <dc:creator>Zhemin Wang</dc:creator>
  <cp:lastModifiedBy>Zhemin Wang</cp:lastModifiedBy>
  <cp:revision>16</cp:revision>
  <dcterms:created xsi:type="dcterms:W3CDTF">2020-06-27T11:48:26Z</dcterms:created>
  <dcterms:modified xsi:type="dcterms:W3CDTF">2020-07-03T14:06:40Z</dcterms:modified>
</cp:coreProperties>
</file>