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9"/>
  </p:normalViewPr>
  <p:slideViewPr>
    <p:cSldViewPr snapToGrid="0" snapToObjects="1" showGuides="1">
      <p:cViewPr varScale="1">
        <p:scale>
          <a:sx n="88" d="100"/>
          <a:sy n="88" d="100"/>
        </p:scale>
        <p:origin x="184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Ep4:</a:t>
            </a:r>
            <a:br>
              <a:rPr lang="en-US" dirty="0"/>
            </a:br>
            <a:r>
              <a:rPr lang="en-US" dirty="0"/>
              <a:t>Respiratory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Shortness of Breath</a:t>
            </a:r>
          </a:p>
          <a:p>
            <a:r>
              <a:rPr lang="en-US" dirty="0"/>
              <a:t>Cough</a:t>
            </a:r>
          </a:p>
          <a:p>
            <a:r>
              <a:rPr lang="en-US" dirty="0"/>
              <a:t>Hemoptysis</a:t>
            </a:r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B551-7CB6-B542-945A-25F8985E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Shortness of Breath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A91C-4ECC-764D-AC5C-2A103E2E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Character</a:t>
            </a:r>
          </a:p>
          <a:p>
            <a:pPr lvl="1"/>
            <a:r>
              <a:rPr lang="en-US" i="1" dirty="0"/>
              <a:t>Exertional (cardiac, respiratory, anemia- ask for other exertional </a:t>
            </a:r>
            <a:r>
              <a:rPr lang="en-US" i="1" dirty="0" err="1"/>
              <a:t>symps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Lying down (fluid overload)</a:t>
            </a:r>
          </a:p>
          <a:p>
            <a:r>
              <a:rPr lang="en-US" i="1" dirty="0"/>
              <a:t>Associated Symptoms</a:t>
            </a:r>
          </a:p>
          <a:p>
            <a:pPr lvl="1"/>
            <a:r>
              <a:rPr lang="en-SG" dirty="0"/>
              <a:t>Cough: Respiratory</a:t>
            </a:r>
          </a:p>
          <a:p>
            <a:pPr lvl="1"/>
            <a:r>
              <a:rPr lang="en-SG" dirty="0"/>
              <a:t>Wheeze: Asthma, COPD, Churg Strauss, Tumour</a:t>
            </a:r>
          </a:p>
          <a:p>
            <a:pPr lvl="1"/>
            <a:r>
              <a:rPr lang="en-SG" dirty="0" err="1"/>
              <a:t>Hemoptysis</a:t>
            </a:r>
            <a:r>
              <a:rPr lang="en-SG" dirty="0"/>
              <a:t>: Cancer, TB, vasculitis</a:t>
            </a:r>
          </a:p>
          <a:p>
            <a:pPr lvl="1"/>
            <a:r>
              <a:rPr lang="en-SG" dirty="0"/>
              <a:t>Weakness/bulbar symptoms: </a:t>
            </a:r>
            <a:r>
              <a:rPr lang="en-SG" dirty="0" err="1"/>
              <a:t>Neuromoscular</a:t>
            </a:r>
            <a:r>
              <a:rPr lang="en-SG" dirty="0"/>
              <a:t> </a:t>
            </a:r>
          </a:p>
          <a:p>
            <a:r>
              <a:rPr lang="en-US" b="1" i="1" dirty="0"/>
              <a:t>Occupational history, drug history and smoking history paramount</a:t>
            </a:r>
            <a:endParaRPr lang="en-SG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8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A20F41-452A-F049-AB61-725316D445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67156"/>
              </p:ext>
            </p:extLst>
          </p:nvPr>
        </p:nvGraphicFramePr>
        <p:xfrm>
          <a:off x="0" y="79535"/>
          <a:ext cx="12191999" cy="6639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val="3857454431"/>
                    </a:ext>
                  </a:extLst>
                </a:gridCol>
                <a:gridCol w="6879771">
                  <a:extLst>
                    <a:ext uri="{9D8B030D-6E8A-4147-A177-3AD203B41FA5}">
                      <a16:colId xmlns:a16="http://schemas.microsoft.com/office/drawing/2014/main" val="809515362"/>
                    </a:ext>
                  </a:extLst>
                </a:gridCol>
                <a:gridCol w="3744685">
                  <a:extLst>
                    <a:ext uri="{9D8B030D-6E8A-4147-A177-3AD203B41FA5}">
                      <a16:colId xmlns:a16="http://schemas.microsoft.com/office/drawing/2014/main" val="2229443669"/>
                    </a:ext>
                  </a:extLst>
                </a:gridCol>
              </a:tblGrid>
              <a:tr h="190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Respi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Wheeze: COPD, Asthma, Churg Strauss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Dry Cough: ILD, cancer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Chesty Cough: Bronchiectasis, Cystic Fibrosis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Hemoptysis: Cancer, TB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u="sng" dirty="0">
                          <a:solidFill>
                            <a:schemeClr val="tx1"/>
                          </a:solidFill>
                          <a:effectLst/>
                        </a:rPr>
                        <a:t>Pulmonary hypertension</a:t>
                      </a:r>
                      <a:endParaRPr lang="en-SG" sz="1600" b="0" u="sng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-Group 1: Pulmonary arterial HTN (Idiopathic, heritable, drug/toxins, CTD/HIV/portal HTN/congenital heart disease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-Group 2: PH 2’ LH disease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-Group 3: PH 2’ Chronic lung disease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-Group 4: PH 2’ Pulmonary Art Obstruction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-Group 5: PH 2’ Multifactorial mechanisms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</a:rPr>
                        <a:t>Don’t forget upper airway pathologies – anaphylaxis, epiglottitis, compressive pathology</a:t>
                      </a:r>
                      <a:endParaRPr lang="en-SG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Chronic: Asthma, COPD, ILD, Bronchiectasis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Serious: Cancer, TB, PE, pneumothorax (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Marfan’s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Common: Pneumonia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PACES: Pulmonary-renal syndromes, sarcoidosis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66572"/>
                  </a:ext>
                </a:extLst>
              </a:tr>
              <a:tr h="1087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Cardiac</a:t>
                      </a:r>
                      <a:endParaRPr lang="en-SG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Symptoms: Chest pain, diaphoresis, palpitations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Causes of heart failure: IHD, arrhythmias, valve pathology, amyloid, iron deposition, alcohol 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u="sng" dirty="0">
                          <a:solidFill>
                            <a:schemeClr val="tx1"/>
                          </a:solidFill>
                          <a:effectLst/>
                        </a:rPr>
                        <a:t>CMP Causes</a:t>
                      </a:r>
                      <a:endParaRPr lang="en-SG" sz="1600" b="0" u="sng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-Ischemic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-Valvular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-Myocardium (congenital, infection, CTD, drugs like alcohol, doxorubicin, zidovudine, metabolic like hemochromatosis/amyloid, endocrine like thyroid)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109576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Neuromuscular</a:t>
                      </a:r>
                      <a:endParaRPr lang="en-SG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Acute: Myasthenia Gravis, GBS/MF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Chronic: Muscle dystrophies, Motor neuron disease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150573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Anemia</a:t>
                      </a:r>
                      <a:endParaRPr lang="en-SG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Other associated exertional symptoms: SOB, giddiness, lethargy, palpitations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Blood loss, hemolysis, marrow problem,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haematinic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deficiency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286553"/>
                  </a:ext>
                </a:extLst>
              </a:tr>
              <a:tr h="407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Fluid Overload</a:t>
                      </a:r>
                      <a:endParaRPr lang="en-SG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Other non cardiac causes of fluid overload: Renal, hypoalbuminemia causing effusions (nephrotic syndrome, liver disease, protein losing enteropathies)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55635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Systemic</a:t>
                      </a:r>
                      <a:endParaRPr lang="en-SG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Acidosis (DKA, lactic acidosis), Thyrotoxicosis, Anxiety</a:t>
                      </a:r>
                      <a:endParaRPr lang="en-SG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G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76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B551-7CB6-B542-945A-25F8985E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Cough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1925D5-BE7C-7A47-A79D-767B87A20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058557"/>
              </p:ext>
            </p:extLst>
          </p:nvPr>
        </p:nvGraphicFramePr>
        <p:xfrm>
          <a:off x="838200" y="1502003"/>
          <a:ext cx="10657114" cy="569844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3476000509"/>
                    </a:ext>
                  </a:extLst>
                </a:gridCol>
                <a:gridCol w="7736114">
                  <a:extLst>
                    <a:ext uri="{9D8B030D-6E8A-4147-A177-3AD203B41FA5}">
                      <a16:colId xmlns:a16="http://schemas.microsoft.com/office/drawing/2014/main" val="4028723835"/>
                    </a:ext>
                  </a:extLst>
                </a:gridCol>
              </a:tblGrid>
              <a:tr h="172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Respi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: Sputum, hemoptysis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Infections (pneumonia, TB, OIs in HIV!), Malignancy, PE</a:t>
                      </a:r>
                      <a:endParaRPr lang="en-SG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Chronic Conditions: COPD, asthma, bronchiectasis, ILD</a:t>
                      </a:r>
                      <a:endParaRPr lang="en-SG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Autoimmune: Wegener’s, Churg Strauss, autoimmune conditions with ILD</a:t>
                      </a:r>
                      <a:endParaRPr lang="en-SG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Occupational </a:t>
                      </a:r>
                      <a:endParaRPr lang="en-SG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Sarcoidosis,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</a:rPr>
                        <a:t>Kartegener’s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Syndrome</a:t>
                      </a:r>
                      <a:endParaRPr lang="en-SG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371137"/>
                  </a:ext>
                </a:extLst>
              </a:tr>
              <a:tr h="972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Upper Airway: PND component worse lying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URTI, sinusitis (think Wegener’s), UACS/AR, laryngitis, malignancy of upper airway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23947"/>
                  </a:ext>
                </a:extLst>
              </a:tr>
              <a:tr h="899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Cardiac: Cardiac symptoms</a:t>
                      </a:r>
                      <a:endParaRPr lang="en-SG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Heart failure</a:t>
                      </a:r>
                      <a:endParaRPr lang="en-SG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85938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GI: Food association, reflux</a:t>
                      </a:r>
                      <a:endParaRPr lang="en-SG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GERD (with resultant laryngopharyngeal reflux) – think scleroderma</a:t>
                      </a:r>
                      <a:endParaRPr lang="en-SG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794619"/>
                  </a:ext>
                </a:extLst>
              </a:tr>
              <a:tr h="1264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Others</a:t>
                      </a:r>
                      <a:endParaRPr lang="en-SG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Drugs: ACE inhibitors, bronchospasm meds (NSAIDs, beta blockers)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Smoker’s Cough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Functional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517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51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B551-7CB6-B542-945A-25F8985E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Hemoptysis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A91C-4ECC-764D-AC5C-2A103E2E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Important to exclude epistaxis, </a:t>
            </a:r>
            <a:r>
              <a:rPr lang="en-US" i="1" dirty="0" err="1"/>
              <a:t>haematemesis</a:t>
            </a:r>
            <a:endParaRPr lang="en-SG" sz="4400" dirty="0"/>
          </a:p>
          <a:p>
            <a:pPr lvl="0"/>
            <a:r>
              <a:rPr lang="en-US" dirty="0"/>
              <a:t>Coagulopathy (refer to coagulopathy approach – important to consider HHT)</a:t>
            </a:r>
            <a:endParaRPr lang="en-SG" sz="4400" dirty="0"/>
          </a:p>
          <a:p>
            <a:pPr lvl="0"/>
            <a:r>
              <a:rPr lang="en-US" dirty="0"/>
              <a:t>Respiratory</a:t>
            </a:r>
            <a:endParaRPr lang="en-SG" sz="4400" dirty="0"/>
          </a:p>
          <a:p>
            <a:pPr lvl="1"/>
            <a:r>
              <a:rPr lang="en-US" dirty="0"/>
              <a:t>Common: Bronchiectasis, Lung Cancer, Tuberculosis, PE</a:t>
            </a:r>
            <a:endParaRPr lang="en-SG" sz="4000" dirty="0"/>
          </a:p>
          <a:p>
            <a:pPr lvl="1"/>
            <a:r>
              <a:rPr lang="en-US" dirty="0"/>
              <a:t>Vasculitis/Pulmonary Renal Syndromes (ask about </a:t>
            </a:r>
            <a:r>
              <a:rPr lang="en-US" dirty="0" err="1"/>
              <a:t>haematuria</a:t>
            </a:r>
            <a:r>
              <a:rPr lang="en-US" dirty="0"/>
              <a:t>/oliguria and other vasculitis symptoms): Wegener’s, Goodpasture’s Syndrome, MPA, Churg Strauss</a:t>
            </a:r>
            <a:endParaRPr lang="en-SG" sz="4000" dirty="0"/>
          </a:p>
          <a:p>
            <a:pPr lvl="0"/>
            <a:r>
              <a:rPr lang="en-US" dirty="0"/>
              <a:t>Cardiac: Pulmonary edema, mitral stenosis</a:t>
            </a:r>
            <a:endParaRPr lang="en-SG" sz="4400" dirty="0"/>
          </a:p>
        </p:txBody>
      </p:sp>
    </p:spTree>
    <p:extLst>
      <p:ext uri="{BB962C8B-B14F-4D97-AF65-F5344CB8AC3E}">
        <p14:creationId xmlns:p14="http://schemas.microsoft.com/office/powerpoint/2010/main" val="157645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520</Words>
  <Application>Microsoft Macintosh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PACES Approaches Ep4: Respiratory Approaches</vt:lpstr>
      <vt:lpstr>Content</vt:lpstr>
      <vt:lpstr>Shortness of Breath</vt:lpstr>
      <vt:lpstr>PowerPoint Presentation</vt:lpstr>
      <vt:lpstr>Cough</vt:lpstr>
      <vt:lpstr>Hemoptysis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16</cp:revision>
  <dcterms:created xsi:type="dcterms:W3CDTF">2020-06-27T11:48:26Z</dcterms:created>
  <dcterms:modified xsi:type="dcterms:W3CDTF">2020-07-03T14:06:40Z</dcterms:modified>
</cp:coreProperties>
</file>