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4" r:id="rId6"/>
    <p:sldId id="263" r:id="rId7"/>
    <p:sldId id="259" r:id="rId8"/>
    <p:sldId id="261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14"/>
    <p:restoredTop sz="94583"/>
  </p:normalViewPr>
  <p:slideViewPr>
    <p:cSldViewPr snapToGrid="0" snapToObjects="1" showGuides="1">
      <p:cViewPr varScale="1">
        <p:scale>
          <a:sx n="100" d="100"/>
          <a:sy n="100" d="100"/>
        </p:scale>
        <p:origin x="192" y="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06F96-1944-5E41-8F45-704D80DF3F7C}" type="datetimeFigureOut">
              <a:rPr lang="en-US" smtClean="0"/>
              <a:t>8/23/20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6AEEE-E263-9A4F-9DDA-D7F5ABFCC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36AEEE-E263-9A4F-9DDA-D7F5ABFCC9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8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9D2D-D485-594C-9D08-2C3209BE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C2D5-9B3F-D149-B162-F131E9B70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905-E106-FF49-B132-301F5E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64FC-6D55-574F-AA5E-955734A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56DB-D99C-474A-92F2-4B32065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8A4B-A5D2-B64F-9654-0688A5B3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A7A3-B9E7-5D47-8ED2-4E67D44E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2B43-1445-8945-9B08-7829A994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6690-3AD8-1148-9DAD-0FC3296B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C0D1-F846-F048-9216-75DBB4F8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6DF5-02A0-D047-A1DD-E4C0015D5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CCF9-95EB-484F-8E26-A58C5D44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8F07-E316-D24D-8CF6-209E52E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686-B78C-0C45-AEDD-C017B8A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209C-0B2F-8F43-ADAE-8566C475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1582-9524-F447-9B9F-5082726E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F5DE-F513-7E4A-B576-63D0C0C9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9BB1-95C3-274E-83B1-185E3DC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D8C7-04C7-A94D-8D2A-0912EB0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DA5F-90EA-D64E-93ED-1633E739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B56-D2D7-BB41-913D-5B7E1E68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8379-2001-D949-9F89-9CF7717F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2BD5-15FA-6743-85CD-43A93B97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3B36-66FD-3E4A-9C39-55592EE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244C-BA89-D046-834E-96F271B5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F7C5-7632-E547-B0BA-9D8B7BED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50F-3FE8-DA4B-8E2C-AE87759C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6B135-D6E8-0142-94EE-DFF5AA6A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047-ECF5-2F46-B597-38A0402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50A8-DE95-E249-9CC0-4ED974EB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81F9-BC0B-1B4A-B1EB-E67EFDE3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2E8C-689C-5B44-AD6B-E3CA9E36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2509-06AC-1943-887C-8E06EF62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B663-47BE-0B44-8022-02D7EF95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9F68-CC5C-CD4E-8C5B-1045CA4B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B237E-72D4-964B-9FB4-35B1D686B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E9CD4-06A6-B946-A369-EDC83796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F417-AD68-3C47-8A1F-A22CAD6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8441F-C261-BF4B-B250-0EE084D1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DB90-5F5D-9746-8EE6-F5E2201F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58D7-F19C-DD4A-BA73-6BBC6B32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8501-2342-DE4B-93C5-D5115E2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463DB-2130-3B41-A66A-24F766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1A34F-04D1-4846-8014-509AE6AF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5C71-246A-024D-9982-5574D33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5CE94-23CA-BB47-991D-77449305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CEDB-ECFD-334D-9722-6286AA9D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EE23-4222-E041-A006-620BF7E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036B-FB6D-4D40-822E-D5B0236D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2B85-80BE-9F43-AFFF-41BB73FB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557F9-7E9B-7446-BC04-5456C1B2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9F60-1C31-1C48-804B-181058B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B522-2C81-2E46-B7C5-E48FB5B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AF3E0-2B0D-584D-8FA8-5D334D5D2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30B3-7D2F-2E4C-BA01-DA678F8A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41D7D-E052-3644-AB76-49C019C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DA9-F73B-EA45-A3E2-9617E911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191E3-6466-DD48-A994-4BDC8A40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F0C88-A1AD-3C48-BB8D-BD5EC34A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FA2-A145-6647-8A7D-2754718B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1501-4528-9842-A45C-D0486AC2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FC8C-6CAF-BC49-A3F0-8E95B3FF20DB}" type="datetimeFigureOut">
              <a:rPr lang="en-US" smtClean="0"/>
              <a:t>8/23/20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9B6B6-372E-EA4A-B945-CB033011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2A1-6E97-C543-974A-DCF5341F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671D-8FFC-354B-AEBB-993C57E78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Ep11:</a:t>
            </a:r>
            <a:br>
              <a:rPr lang="en-US" dirty="0"/>
            </a:br>
            <a:r>
              <a:rPr lang="en-US" dirty="0"/>
              <a:t>Renal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86E9-2C33-4249-9D32-C622A0383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1D98F-A31D-8F4D-BE80-B3093CA1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 Work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7CCAE-F04F-A348-A994-F5B2C1A68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Key principles: </a:t>
            </a:r>
            <a:r>
              <a:rPr lang="en-US" i="1" dirty="0" err="1"/>
              <a:t>Osomotic</a:t>
            </a:r>
            <a:r>
              <a:rPr lang="en-US" i="1" dirty="0"/>
              <a:t> diuresis urine </a:t>
            </a:r>
            <a:r>
              <a:rPr lang="en-US" i="1" dirty="0" err="1"/>
              <a:t>osm</a:t>
            </a:r>
            <a:r>
              <a:rPr lang="en-US" i="1" dirty="0"/>
              <a:t> higher (&gt;600), urine in polydipsia driven polyuria is appropriately dilute (&lt;300), urine in DI driven polyuria is inappropriately dilute (&lt;300)</a:t>
            </a:r>
            <a:endParaRPr lang="en-SG" sz="4400" dirty="0"/>
          </a:p>
          <a:p>
            <a:pPr lvl="1"/>
            <a:r>
              <a:rPr lang="en-US" dirty="0"/>
              <a:t>Water Deprivation Test/Hypertonic Saline Test (DI vs polydipsia): Urine would become concentrated in polydipsia but not DI (remains &lt;600mOsm/kg at 8-hour mark)</a:t>
            </a:r>
            <a:endParaRPr lang="en-SG" sz="4000" dirty="0"/>
          </a:p>
          <a:p>
            <a:pPr lvl="1"/>
            <a:r>
              <a:rPr lang="en-US" dirty="0"/>
              <a:t>DDAVP Challenge: </a:t>
            </a:r>
            <a:endParaRPr lang="en-SG" sz="4000" dirty="0"/>
          </a:p>
          <a:p>
            <a:pPr lvl="2"/>
            <a:r>
              <a:rPr lang="en-US" dirty="0"/>
              <a:t>Nephrogenic: No response to DDAVP</a:t>
            </a:r>
            <a:endParaRPr lang="en-SG" sz="3600" dirty="0"/>
          </a:p>
          <a:p>
            <a:pPr lvl="2"/>
            <a:r>
              <a:rPr lang="en-US" dirty="0"/>
              <a:t>Cranial: Responds to DDAVP (urine becomes concentrated) - &gt;600 </a:t>
            </a:r>
            <a:r>
              <a:rPr lang="en-US" dirty="0" err="1"/>
              <a:t>mOsm</a:t>
            </a:r>
            <a:r>
              <a:rPr lang="en-US" dirty="0"/>
              <a:t>/kg; hence can treat with intranasal desmopressin</a:t>
            </a:r>
            <a:endParaRPr lang="en-SG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5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54CE-9BD3-1142-BE9E-E388A952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70DA-1B16-8744-B732-9DE20FCE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Acute Kidney Injury</a:t>
            </a:r>
          </a:p>
          <a:p>
            <a:pPr lvl="0"/>
            <a:r>
              <a:rPr lang="en-US" dirty="0" err="1"/>
              <a:t>Haematuria</a:t>
            </a:r>
            <a:endParaRPr lang="en-US" dirty="0"/>
          </a:p>
          <a:p>
            <a:pPr lvl="0"/>
            <a:r>
              <a:rPr lang="en-US" dirty="0"/>
              <a:t>Urinary Frequency</a:t>
            </a:r>
            <a:endParaRPr lang="en-SG" dirty="0"/>
          </a:p>
          <a:p>
            <a:pPr marL="0" lvl="0" indent="0">
              <a:buNone/>
            </a:pPr>
            <a:r>
              <a:rPr lang="en-S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84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D3B0-1E02-DD41-89A0-759819AC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Kidney Injury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55083-FEEE-8349-AAA1-AFAD1188F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000" dirty="0"/>
              <a:t>Pre-Renal</a:t>
            </a:r>
          </a:p>
          <a:p>
            <a:pPr lvl="1"/>
            <a:r>
              <a:rPr lang="en-US" sz="2000" dirty="0"/>
              <a:t>Hypotension, sepsis, diuretics, cardio-renal/hepato-renal</a:t>
            </a:r>
          </a:p>
          <a:p>
            <a:pPr lvl="1"/>
            <a:r>
              <a:rPr lang="en-US" sz="2000" dirty="0"/>
              <a:t>Renal artery stenosis</a:t>
            </a:r>
          </a:p>
          <a:p>
            <a:pPr lvl="1"/>
            <a:r>
              <a:rPr lang="en-US" sz="2000" dirty="0" err="1"/>
              <a:t>ACEi</a:t>
            </a:r>
            <a:r>
              <a:rPr lang="en-US" sz="2000" dirty="0"/>
              <a:t>, ARB</a:t>
            </a:r>
          </a:p>
          <a:p>
            <a:pPr lvl="0"/>
            <a:r>
              <a:rPr lang="en-US" sz="2000" dirty="0"/>
              <a:t>Renal</a:t>
            </a:r>
          </a:p>
          <a:p>
            <a:pPr lvl="1"/>
            <a:r>
              <a:rPr lang="en-US" sz="2000" dirty="0"/>
              <a:t>Glomerular – Refer to GN section</a:t>
            </a:r>
          </a:p>
          <a:p>
            <a:pPr lvl="1"/>
            <a:r>
              <a:rPr lang="en-US" sz="2000" b="1" dirty="0"/>
              <a:t>Vascular – Vasculitis, HUS/TTP, IE, scleroderma renal crisis</a:t>
            </a:r>
          </a:p>
          <a:p>
            <a:pPr lvl="1"/>
            <a:r>
              <a:rPr lang="en-US" sz="2000" dirty="0"/>
              <a:t>Tubulointerstitial</a:t>
            </a:r>
          </a:p>
          <a:p>
            <a:pPr lvl="2"/>
            <a:r>
              <a:rPr lang="en-US" dirty="0"/>
              <a:t>ATN: Sepsis, drugs (iodinated contrast, aminoglycosides)</a:t>
            </a:r>
          </a:p>
          <a:p>
            <a:pPr lvl="2"/>
            <a:r>
              <a:rPr lang="en-US" dirty="0"/>
              <a:t>AIN: Drugs (penicillin, NSAIDS), infections, CTD (SLE, </a:t>
            </a:r>
            <a:r>
              <a:rPr lang="en-US" dirty="0" err="1"/>
              <a:t>sjogren’s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Other insults: Urate nephropathy (</a:t>
            </a:r>
            <a:r>
              <a:rPr lang="en-US" dirty="0" err="1"/>
              <a:t>tumour</a:t>
            </a:r>
            <a:r>
              <a:rPr lang="en-US" dirty="0"/>
              <a:t> lysis, gout), drugs (acyclovir, chemo), </a:t>
            </a:r>
            <a:r>
              <a:rPr lang="en-US" dirty="0" err="1"/>
              <a:t>rhabdo</a:t>
            </a:r>
            <a:endParaRPr lang="en-US" dirty="0"/>
          </a:p>
          <a:p>
            <a:pPr lvl="0"/>
            <a:r>
              <a:rPr lang="en-US" sz="2000" dirty="0"/>
              <a:t>Post-Renal (Obstruction): Stones, malignancy, BPH, infection</a:t>
            </a:r>
            <a:br>
              <a:rPr lang="en-US" sz="2000" dirty="0"/>
            </a:br>
            <a:r>
              <a:rPr lang="en-US" sz="1600" i="1" dirty="0"/>
              <a:t>Usually bilateral obstruction or unilateral obstruction in single functioning kidney</a:t>
            </a:r>
            <a:endParaRPr lang="en-SG" sz="1600" i="1" dirty="0"/>
          </a:p>
          <a:p>
            <a:pPr marL="0" lvl="0" indent="0">
              <a:buNone/>
            </a:pPr>
            <a:r>
              <a:rPr lang="en-SG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530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DD50E-839B-5647-8772-0C25BABF8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Kidney Injury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69419-0004-5341-A101-66D985E7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Infective: HUS/TTP, IgA nephropathy (</a:t>
            </a:r>
            <a:r>
              <a:rPr lang="en-US" dirty="0" err="1"/>
              <a:t>synpharyngitic</a:t>
            </a:r>
            <a:r>
              <a:rPr lang="en-US" dirty="0"/>
              <a:t>), post infective GN, infective endocarditis</a:t>
            </a:r>
            <a:endParaRPr lang="en-SG" dirty="0"/>
          </a:p>
          <a:p>
            <a:pPr lvl="0"/>
            <a:r>
              <a:rPr lang="en-US" dirty="0"/>
              <a:t>Inflammatory: SLE, Vasculitis, Pulmonary-Renal syndromes, Scleroderma, Sjogren’s</a:t>
            </a:r>
            <a:endParaRPr lang="en-SG" dirty="0"/>
          </a:p>
          <a:p>
            <a:pPr lvl="0"/>
            <a:r>
              <a:rPr lang="en-US" dirty="0"/>
              <a:t>Neoplastic: Cancers a/w membranous glomerulopathy, myeloma, </a:t>
            </a:r>
            <a:r>
              <a:rPr lang="en-US" dirty="0" err="1"/>
              <a:t>tumour</a:t>
            </a:r>
            <a:r>
              <a:rPr lang="en-US" dirty="0"/>
              <a:t> lysis syndrome, urological malignancies</a:t>
            </a:r>
            <a:endParaRPr lang="en-SG" dirty="0"/>
          </a:p>
          <a:p>
            <a:pPr lvl="0"/>
            <a:r>
              <a:rPr lang="en-US" dirty="0"/>
              <a:t>Endocrine: DKA/HHS</a:t>
            </a:r>
            <a:endParaRPr lang="en-SG" dirty="0"/>
          </a:p>
          <a:p>
            <a:pPr lvl="0"/>
            <a:r>
              <a:rPr lang="en-US" dirty="0"/>
              <a:t>Metabolic: Urate nephropathy, pigment (rhabdomyolysis), phosphate nephropathy</a:t>
            </a:r>
            <a:endParaRPr lang="en-SG" dirty="0"/>
          </a:p>
          <a:p>
            <a:pPr lvl="0"/>
            <a:r>
              <a:rPr lang="en-US" dirty="0"/>
              <a:t>Drugs: NSAIDs, antibiotics, contrast, chemotherapy</a:t>
            </a:r>
            <a:endParaRPr lang="en-SG" dirty="0"/>
          </a:p>
          <a:p>
            <a:pPr lvl="0"/>
            <a:r>
              <a:rPr lang="en-US" dirty="0"/>
              <a:t>Congenital: -</a:t>
            </a:r>
            <a:endParaRPr lang="en-SG" dirty="0"/>
          </a:p>
          <a:p>
            <a:pPr lvl="0"/>
            <a:r>
              <a:rPr lang="en-US" dirty="0"/>
              <a:t>Systemic: Cardio-renal, hepato-renal, pulmonary-renal syndromes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96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53E8-D7E2-E145-AFA6-0553B6478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C3135-1302-6E4D-96F7-FCD428371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Uremia: Lethargy, confusion, gastritis, bruising, gastritis</a:t>
            </a:r>
            <a:endParaRPr lang="en-SG" dirty="0"/>
          </a:p>
          <a:p>
            <a:pPr lvl="0"/>
            <a:r>
              <a:rPr lang="en-US" dirty="0"/>
              <a:t>Fluid overload: Orthopnea, PND, pedal edema, reduction in urine output</a:t>
            </a:r>
            <a:endParaRPr lang="en-SG" dirty="0"/>
          </a:p>
          <a:p>
            <a:pPr lvl="0"/>
            <a:r>
              <a:rPr lang="en-US" dirty="0"/>
              <a:t>Electrolyte disturbances</a:t>
            </a:r>
            <a:endParaRPr lang="en-SG" dirty="0"/>
          </a:p>
          <a:p>
            <a:pPr lvl="0"/>
            <a:r>
              <a:rPr lang="en-US" dirty="0"/>
              <a:t>Anemia 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5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194B2-7CC3-9545-9C15-74DE079D3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834E4-7F4A-5944-BBD5-26F23CB66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Basic: U/E/Cr, FBC (eosinophilia for AIN, thrombocytopenia for HUS/TTP, SLE), LFT (hepatorenal), CK (</a:t>
            </a:r>
            <a:r>
              <a:rPr lang="en-US" dirty="0" err="1"/>
              <a:t>rhabodo</a:t>
            </a:r>
            <a:r>
              <a:rPr lang="en-US" dirty="0"/>
              <a:t>)</a:t>
            </a:r>
            <a:endParaRPr lang="en-SG" dirty="0"/>
          </a:p>
          <a:p>
            <a:pPr lvl="0"/>
            <a:r>
              <a:rPr lang="en-US" dirty="0"/>
              <a:t>UFEME, urine PCR</a:t>
            </a:r>
            <a:endParaRPr lang="en-SG" dirty="0"/>
          </a:p>
          <a:p>
            <a:pPr lvl="0"/>
            <a:r>
              <a:rPr lang="en-US" dirty="0"/>
              <a:t>US KUB (CT KUB if concerned about calculi), PVRU/bladder scan</a:t>
            </a:r>
            <a:endParaRPr lang="en-SG" dirty="0"/>
          </a:p>
          <a:p>
            <a:pPr lvl="0"/>
            <a:r>
              <a:rPr lang="en-US" dirty="0"/>
              <a:t>GN work up: ANCA, ANA, Hep B/C, HIV, myeloma screen</a:t>
            </a:r>
            <a:endParaRPr lang="en-SG" dirty="0"/>
          </a:p>
          <a:p>
            <a:pPr lvl="0"/>
            <a:r>
              <a:rPr lang="en-US" dirty="0"/>
              <a:t>Thorough drug history</a:t>
            </a:r>
            <a:endParaRPr lang="en-SG" dirty="0"/>
          </a:p>
          <a:p>
            <a:pPr lvl="0"/>
            <a:r>
              <a:rPr lang="en-US" dirty="0"/>
              <a:t>Renal biopsy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5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4BD74-698A-4040-946C-7E1EDAEF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Haematuria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61947-A25C-1C4D-B9E2-77C99627B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Mimics: Beet root, medication (rifampicin), pigment (myoglobinuria), obstructive jaundice, menses</a:t>
            </a:r>
          </a:p>
          <a:p>
            <a:r>
              <a:rPr lang="en-US" dirty="0"/>
              <a:t>Coagulopathy: Connective tissue, platelets, coagulation</a:t>
            </a:r>
          </a:p>
          <a:p>
            <a:r>
              <a:rPr lang="en-US" dirty="0"/>
              <a:t>Urological (</a:t>
            </a:r>
            <a:r>
              <a:rPr lang="en-US" dirty="0" err="1"/>
              <a:t>pelvi-caleceal</a:t>
            </a:r>
            <a:r>
              <a:rPr lang="en-US" dirty="0"/>
              <a:t>, bladder, ureter, urethra, prostate): Malignancy, stones, infection, hemorrhagic cystitis, APKD</a:t>
            </a:r>
          </a:p>
          <a:p>
            <a:r>
              <a:rPr lang="en-US" dirty="0"/>
              <a:t>Glomerular – Refer to Nephritic Syndrome section</a:t>
            </a:r>
          </a:p>
        </p:txBody>
      </p:sp>
    </p:spTree>
    <p:extLst>
      <p:ext uri="{BB962C8B-B14F-4D97-AF65-F5344CB8AC3E}">
        <p14:creationId xmlns:p14="http://schemas.microsoft.com/office/powerpoint/2010/main" val="3958519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007AB-9B4A-C84B-AD12-8EE900EB0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Glomerulonephritis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6B031-DE88-8240-BDEE-105C3C2B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Nephritic Syndrome - </a:t>
            </a:r>
            <a:r>
              <a:rPr lang="en-US" dirty="0" err="1"/>
              <a:t>Haematuria</a:t>
            </a:r>
            <a:r>
              <a:rPr lang="en-US" dirty="0"/>
              <a:t>/Cast, AKI, hypertension</a:t>
            </a:r>
          </a:p>
          <a:p>
            <a:pPr lvl="1"/>
            <a:r>
              <a:rPr lang="en-US" dirty="0"/>
              <a:t>Autoimmune: SLE</a:t>
            </a:r>
          </a:p>
          <a:p>
            <a:pPr lvl="1"/>
            <a:r>
              <a:rPr lang="en-US" dirty="0"/>
              <a:t>Pulmonary Renal Syndrome: Goodpasture, Wegener’s</a:t>
            </a:r>
          </a:p>
          <a:p>
            <a:pPr lvl="1"/>
            <a:r>
              <a:rPr lang="en-US" dirty="0"/>
              <a:t>Infective: Hep B/C, HIV, IgA Nephropathy</a:t>
            </a:r>
          </a:p>
          <a:p>
            <a:r>
              <a:rPr lang="en-US" dirty="0"/>
              <a:t>Nephrotic Syndrome – Proteinuria, </a:t>
            </a:r>
            <a:r>
              <a:rPr lang="en-US" dirty="0" err="1"/>
              <a:t>hypoalbuminuria</a:t>
            </a:r>
            <a:r>
              <a:rPr lang="en-US" dirty="0"/>
              <a:t>, hypotension, hyperlipidemia, a/w clotting tendencies</a:t>
            </a:r>
          </a:p>
          <a:p>
            <a:pPr lvl="1"/>
            <a:r>
              <a:rPr lang="en-US" dirty="0"/>
              <a:t>DM</a:t>
            </a:r>
          </a:p>
          <a:p>
            <a:pPr lvl="1"/>
            <a:r>
              <a:rPr lang="en-US" dirty="0"/>
              <a:t>Infective: Hep B/C, HIV</a:t>
            </a:r>
          </a:p>
          <a:p>
            <a:pPr lvl="1"/>
            <a:r>
              <a:rPr lang="en-US" dirty="0"/>
              <a:t>Autoimmune: SLE</a:t>
            </a:r>
          </a:p>
          <a:p>
            <a:pPr lvl="1"/>
            <a:r>
              <a:rPr lang="en-US" dirty="0"/>
              <a:t>Malignancy: A/w membranous nephropathy, myeloma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3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A347F-8AE3-9140-8425-ECEA7713A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Urinary 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F83B3-E876-B04E-BEAD-C14005F58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/>
              <a:t>Lower Urinary Tract Symptoms (Frequency, incontinence, nocturia, hesitancy, terminal dribbling, double voiding)</a:t>
            </a:r>
            <a:endParaRPr lang="en-SG" sz="2400" dirty="0"/>
          </a:p>
          <a:p>
            <a:pPr lvl="1"/>
            <a:r>
              <a:rPr lang="en-US" sz="1800" dirty="0"/>
              <a:t>Urological (check for </a:t>
            </a:r>
            <a:r>
              <a:rPr lang="en-US" sz="1800" dirty="0" err="1"/>
              <a:t>haematuria</a:t>
            </a:r>
            <a:r>
              <a:rPr lang="en-US" sz="1800" dirty="0"/>
              <a:t> too): BPH, stones, UTI (dysuria), bladder/urothelial cancer </a:t>
            </a:r>
            <a:endParaRPr lang="en-SG" sz="1800" dirty="0"/>
          </a:p>
          <a:p>
            <a:pPr lvl="1"/>
            <a:r>
              <a:rPr lang="en-US" sz="1800" dirty="0"/>
              <a:t>Neurological: Spinal cord, autonomic dysfunction, Parkinson’s disease, congenital disorders (spinocerebellar ataxia, spina bifida)</a:t>
            </a:r>
            <a:endParaRPr lang="en-SG" sz="1800" dirty="0"/>
          </a:p>
          <a:p>
            <a:pPr lvl="1"/>
            <a:r>
              <a:rPr lang="en-US" sz="1800" dirty="0"/>
              <a:t>Drugs: Anticholinergics</a:t>
            </a:r>
            <a:endParaRPr lang="en-SG" sz="1800" dirty="0"/>
          </a:p>
          <a:p>
            <a:pPr lvl="0"/>
            <a:r>
              <a:rPr lang="en-US" sz="2400" dirty="0"/>
              <a:t>Polyuria (&gt;3L per day)</a:t>
            </a:r>
            <a:endParaRPr lang="en-SG" sz="2400" dirty="0"/>
          </a:p>
          <a:p>
            <a:pPr lvl="1"/>
            <a:r>
              <a:rPr lang="en-US" sz="1800" dirty="0"/>
              <a:t>Polydipsia: Mouth dryness (Sjogren’s, anticholinergic medications), Psychogenic</a:t>
            </a:r>
            <a:endParaRPr lang="en-SG" sz="1800" dirty="0"/>
          </a:p>
          <a:p>
            <a:pPr lvl="1"/>
            <a:r>
              <a:rPr lang="en-US" sz="1800" dirty="0"/>
              <a:t>Diabetes mellitus (other causes of solute diuresis)</a:t>
            </a:r>
            <a:endParaRPr lang="en-SG" sz="1800" dirty="0"/>
          </a:p>
          <a:p>
            <a:pPr lvl="1"/>
            <a:r>
              <a:rPr lang="en-US" sz="1800" dirty="0"/>
              <a:t>Diabetes insipidus</a:t>
            </a:r>
            <a:endParaRPr lang="en-SG" sz="1800" dirty="0"/>
          </a:p>
          <a:p>
            <a:pPr lvl="2"/>
            <a:r>
              <a:rPr lang="en-US" sz="1800" dirty="0"/>
              <a:t>Nephrogenic: Hypercalcemia (MEN, sarcoid, malignancy), </a:t>
            </a:r>
            <a:r>
              <a:rPr lang="en-US" sz="1800" b="1" dirty="0"/>
              <a:t>Lithium</a:t>
            </a:r>
            <a:endParaRPr lang="en-SG" sz="1800" dirty="0"/>
          </a:p>
          <a:p>
            <a:pPr lvl="2"/>
            <a:r>
              <a:rPr lang="en-US" sz="1800" dirty="0"/>
              <a:t>Cranial (important to screen </a:t>
            </a:r>
            <a:r>
              <a:rPr lang="en-US" sz="1800" b="1" dirty="0"/>
              <a:t>other pituitary symptoms</a:t>
            </a:r>
            <a:r>
              <a:rPr lang="en-US" sz="1800" dirty="0"/>
              <a:t>): Trauma, ICH, surgery, neoplasm, vascular event</a:t>
            </a:r>
            <a:endParaRPr lang="en-SG" sz="1800" dirty="0"/>
          </a:p>
          <a:p>
            <a:pPr lvl="1"/>
            <a:r>
              <a:rPr lang="en-US" sz="1800" dirty="0"/>
              <a:t>Drugs: Diuretics </a:t>
            </a:r>
            <a:endParaRPr lang="en-SG" sz="1800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0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657</Words>
  <Application>Microsoft Macintosh PowerPoint</Application>
  <PresentationFormat>Widescreen</PresentationFormat>
  <Paragraphs>75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PACES Approaches Ep11: Renal Approaches</vt:lpstr>
      <vt:lpstr>Approaches</vt:lpstr>
      <vt:lpstr>Acute Kidney Injury</vt:lpstr>
      <vt:lpstr>Acute Kidney Injury</vt:lpstr>
      <vt:lpstr>Complications</vt:lpstr>
      <vt:lpstr>Investigations</vt:lpstr>
      <vt:lpstr>Haematuria</vt:lpstr>
      <vt:lpstr>Glomerulonephritis</vt:lpstr>
      <vt:lpstr>Urinary Frequency</vt:lpstr>
      <vt:lpstr>DI Work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Ep3: Cardiology Approaches</dc:title>
  <dc:creator>Zhemin Wang</dc:creator>
  <cp:lastModifiedBy>Zhemin Wang</cp:lastModifiedBy>
  <cp:revision>73</cp:revision>
  <dcterms:created xsi:type="dcterms:W3CDTF">2020-06-27T11:48:26Z</dcterms:created>
  <dcterms:modified xsi:type="dcterms:W3CDTF">2020-08-23T08:49:57Z</dcterms:modified>
</cp:coreProperties>
</file>