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64" r:id="rId6"/>
    <p:sldId id="263" r:id="rId7"/>
    <p:sldId id="259" r:id="rId8"/>
    <p:sldId id="261" r:id="rId9"/>
    <p:sldId id="260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14"/>
    <p:restoredTop sz="94583"/>
  </p:normalViewPr>
  <p:slideViewPr>
    <p:cSldViewPr snapToGrid="0" snapToObjects="1" showGuides="1">
      <p:cViewPr varScale="1">
        <p:scale>
          <a:sx n="100" d="100"/>
          <a:sy n="100" d="100"/>
        </p:scale>
        <p:origin x="192" y="3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06F96-1944-5E41-8F45-704D80DF3F7C}" type="datetimeFigureOut">
              <a:rPr lang="en-US" smtClean="0"/>
              <a:t>8/23/20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6AEEE-E263-9A4F-9DDA-D7F5ABFCC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7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36AEEE-E263-9A4F-9DDA-D7F5ABFCC9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84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19D2D-D485-594C-9D08-2C3209BE7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65C2D5-9B3F-D149-B162-F131E9B70A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BA905-E106-FF49-B132-301F5EC84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264FC-6D55-574F-AA5E-955734A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556DB-D99C-474A-92F2-4B320653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01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8A4B-A5D2-B64F-9654-0688A5B39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41A7A3-B9E7-5D47-8ED2-4E67D44E2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62B43-1445-8945-9B08-7829A994A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6690-3AD8-1148-9DAD-0FC3296B6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7C0D1-F846-F048-9216-75DBB4F85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1D6DF5-02A0-D047-A1DD-E4C0015D53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ACCF9-95EB-484F-8E26-A58C5D44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88F07-E316-D24D-8CF6-209E52ED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FF686-B78C-0C45-AEDD-C017B8AAF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1E209C-0B2F-8F43-ADAE-8566C475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02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F1582-9524-F447-9B9F-5082726E1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6F5DE-F513-7E4A-B576-63D0C0C9D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C9BB1-95C3-274E-83B1-185E3DC6F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ED8C7-04C7-A94D-8D2A-0912EB0B4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DA5F-90EA-D64E-93ED-1633E739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7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CB56-D2D7-BB41-913D-5B7E1E68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08379-2001-D949-9F89-9CF7717F9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2BD5-15FA-6743-85CD-43A93B97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53B36-66FD-3E4A-9C39-55592EE2F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4244C-BA89-D046-834E-96F271B5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F7C5-7632-E547-B0BA-9D8B7BEDA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2950F-3FE8-DA4B-8E2C-AE87759CE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66B135-D6E8-0142-94EE-DFF5AA6A3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E8047-ECF5-2F46-B597-38A040237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C50A8-DE95-E249-9CC0-4ED974EBF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981F9-BC0B-1B4A-B1EB-E67EFDE30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03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2E8C-689C-5B44-AD6B-E3CA9E361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2509-06AC-1943-887C-8E06EF62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DB663-47BE-0B44-8022-02D7EF956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C29F68-CC5C-CD4E-8C5B-1045CA4B8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4B237E-72D4-964B-9FB4-35B1D686B7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E9CD4-06A6-B946-A369-EDC83796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3AF417-AD68-3C47-8A1F-A22CAD69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48441F-C261-BF4B-B250-0EE084D1F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88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8DB90-5F5D-9746-8EE6-F5E2201F6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258D7-F19C-DD4A-BA73-6BBC6B32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AC8501-2342-DE4B-93C5-D5115E212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A463DB-2130-3B41-A66A-24F766883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71A34F-04D1-4846-8014-509AE6AF3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E35C71-246A-024D-9982-5574D33A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45CE94-23CA-BB47-991D-77449305E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76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1CEDB-ECFD-334D-9722-6286AA9D7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9EE23-4222-E041-A006-620BF7EF6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8036B-FB6D-4D40-822E-D5B0236D2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D12B85-80BE-9F43-AFFF-41BB73FB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C557F9-7E9B-7446-BC04-5456C1B22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99F60-1C31-1C48-804B-181058B21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8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B522-2C81-2E46-B7C5-E48FB5BE3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AF3E0-2B0D-584D-8FA8-5D334D5D2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930B3-7D2F-2E4C-BA01-DA678F8AA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E41D7D-E052-3644-AB76-49C019C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C8DA9-F73B-EA45-A3E2-9617E9110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191E3-6466-DD48-A994-4BDC8A404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6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4F0C88-A1AD-3C48-BB8D-BD5EC34A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0AFA2-A145-6647-8A7D-2754718B6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B1501-4528-9842-A45C-D0486AC2BF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1FC8C-6CAF-BC49-A3F0-8E95B3FF20DB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09B6B6-372E-EA4A-B945-CB0330115C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2A1-6E97-C543-974A-DCF5341F71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73AA8-CC37-F14B-9FD9-8F0A557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671D-8FFC-354B-AEBB-993C57E78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PACES Approaches Ep11:</a:t>
            </a:r>
            <a:br>
              <a:rPr lang="en-US" dirty="0"/>
            </a:br>
            <a:r>
              <a:rPr lang="en-US" dirty="0"/>
              <a:t>Renal Approaches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B86E9-2C33-4249-9D32-C622A03832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9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1D98F-A31D-8F4D-BE80-B3093CA19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 Work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7CCAE-F04F-A348-A994-F5B2C1A68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Key principles: </a:t>
            </a:r>
            <a:r>
              <a:rPr lang="en-US" i="1" dirty="0" err="1"/>
              <a:t>Osomotic</a:t>
            </a:r>
            <a:r>
              <a:rPr lang="en-US" i="1" dirty="0"/>
              <a:t> diuresis urine </a:t>
            </a:r>
            <a:r>
              <a:rPr lang="en-US" i="1" dirty="0" err="1"/>
              <a:t>osm</a:t>
            </a:r>
            <a:r>
              <a:rPr lang="en-US" i="1" dirty="0"/>
              <a:t> higher (&gt;600), urine in polydipsia driven polyuria is appropriately dilute (&lt;300), urine in DI driven polyuria is inappropriately dilute (&lt;300)</a:t>
            </a:r>
            <a:endParaRPr lang="en-SG" sz="4400" dirty="0"/>
          </a:p>
          <a:p>
            <a:pPr lvl="1"/>
            <a:r>
              <a:rPr lang="en-US" dirty="0"/>
              <a:t>Water Deprivation Test/Hypertonic Saline Test (DI vs polydipsia): Urine would become concentrated in polydipsia but not DI (remains &lt;600mOsm/kg at 8-hour mark)</a:t>
            </a:r>
            <a:endParaRPr lang="en-SG" sz="4000" dirty="0"/>
          </a:p>
          <a:p>
            <a:pPr lvl="1"/>
            <a:r>
              <a:rPr lang="en-US" dirty="0"/>
              <a:t>DDAVP Challenge: </a:t>
            </a:r>
            <a:endParaRPr lang="en-SG" sz="4000" dirty="0"/>
          </a:p>
          <a:p>
            <a:pPr lvl="2"/>
            <a:r>
              <a:rPr lang="en-US" dirty="0"/>
              <a:t>Nephrogenic: No response to DDAVP</a:t>
            </a:r>
            <a:endParaRPr lang="en-SG" sz="3600" dirty="0"/>
          </a:p>
          <a:p>
            <a:pPr lvl="2"/>
            <a:r>
              <a:rPr lang="en-US" dirty="0"/>
              <a:t>Cranial: Responds to DDAVP (urine becomes concentrated) - &gt;600 </a:t>
            </a:r>
            <a:r>
              <a:rPr lang="en-US" dirty="0" err="1"/>
              <a:t>mOsm</a:t>
            </a:r>
            <a:r>
              <a:rPr lang="en-US" dirty="0"/>
              <a:t>/kg; hence can treat with intranasal desmopressin</a:t>
            </a:r>
            <a:endParaRPr lang="en-SG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5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D54CE-9BD3-1142-BE9E-E388A9527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70DA-1B16-8744-B732-9DE20FCE9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Acute Kidney Injury</a:t>
            </a:r>
          </a:p>
          <a:p>
            <a:pPr lvl="0"/>
            <a:r>
              <a:rPr lang="en-US" dirty="0" err="1"/>
              <a:t>Haematuria</a:t>
            </a:r>
            <a:endParaRPr lang="en-US" dirty="0"/>
          </a:p>
          <a:p>
            <a:pPr lvl="0"/>
            <a:r>
              <a:rPr lang="en-US" dirty="0"/>
              <a:t>Urinary Frequency</a:t>
            </a:r>
            <a:endParaRPr lang="en-SG" dirty="0"/>
          </a:p>
          <a:p>
            <a:pPr marL="0" lvl="0" indent="0">
              <a:buNone/>
            </a:pPr>
            <a:r>
              <a:rPr lang="en-S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848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D3B0-1E02-DD41-89A0-759819AC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Kidney Injury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55083-FEEE-8349-AAA1-AFAD1188F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000" dirty="0"/>
              <a:t>Pre-Renal</a:t>
            </a:r>
          </a:p>
          <a:p>
            <a:pPr lvl="1"/>
            <a:r>
              <a:rPr lang="en-US" sz="2000" dirty="0"/>
              <a:t>Hypotension, sepsis, diuretics, cardio-renal/hepato-renal</a:t>
            </a:r>
          </a:p>
          <a:p>
            <a:pPr lvl="1"/>
            <a:r>
              <a:rPr lang="en-US" sz="2000" dirty="0"/>
              <a:t>Renal artery stenosis</a:t>
            </a:r>
          </a:p>
          <a:p>
            <a:pPr lvl="1"/>
            <a:r>
              <a:rPr lang="en-US" sz="2000" dirty="0" err="1"/>
              <a:t>ACEi</a:t>
            </a:r>
            <a:r>
              <a:rPr lang="en-US" sz="2000" dirty="0"/>
              <a:t>, ARB</a:t>
            </a:r>
          </a:p>
          <a:p>
            <a:pPr lvl="0"/>
            <a:r>
              <a:rPr lang="en-US" sz="2000" dirty="0"/>
              <a:t>Renal</a:t>
            </a:r>
          </a:p>
          <a:p>
            <a:pPr lvl="1"/>
            <a:r>
              <a:rPr lang="en-US" sz="2000" dirty="0"/>
              <a:t>Glomerular – Refer to GN section</a:t>
            </a:r>
          </a:p>
          <a:p>
            <a:pPr lvl="1"/>
            <a:r>
              <a:rPr lang="en-US" sz="2000" b="1" dirty="0"/>
              <a:t>Vascular – Vasculitis, HUS/TTP, IE, scleroderma renal crisis</a:t>
            </a:r>
          </a:p>
          <a:p>
            <a:pPr lvl="1"/>
            <a:r>
              <a:rPr lang="en-US" sz="2000" dirty="0"/>
              <a:t>Tubulointerstitial</a:t>
            </a:r>
          </a:p>
          <a:p>
            <a:pPr lvl="2"/>
            <a:r>
              <a:rPr lang="en-US" dirty="0"/>
              <a:t>ATN: Sepsis, drugs (iodinated contrast, aminoglycosides)</a:t>
            </a:r>
          </a:p>
          <a:p>
            <a:pPr lvl="2"/>
            <a:r>
              <a:rPr lang="en-US" dirty="0"/>
              <a:t>AIN: Drugs (penicillin, NSAIDS), infections, CTD (SLE, </a:t>
            </a:r>
            <a:r>
              <a:rPr lang="en-US" dirty="0" err="1"/>
              <a:t>sjogren’s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Other insults: Urate nephropathy (</a:t>
            </a:r>
            <a:r>
              <a:rPr lang="en-US" dirty="0" err="1"/>
              <a:t>tumour</a:t>
            </a:r>
            <a:r>
              <a:rPr lang="en-US" dirty="0"/>
              <a:t> lysis, gout), drugs (acyclovir, chemo), </a:t>
            </a:r>
            <a:r>
              <a:rPr lang="en-US" dirty="0" err="1"/>
              <a:t>rhabdo</a:t>
            </a:r>
            <a:endParaRPr lang="en-US" dirty="0"/>
          </a:p>
          <a:p>
            <a:pPr lvl="0"/>
            <a:r>
              <a:rPr lang="en-US" sz="2000" dirty="0"/>
              <a:t>Post-Renal (Obstruction): Stones, malignancy, BPH, infection</a:t>
            </a:r>
            <a:br>
              <a:rPr lang="en-US" sz="2000" dirty="0"/>
            </a:br>
            <a:r>
              <a:rPr lang="en-US" sz="1600" i="1" dirty="0"/>
              <a:t>Usually bilateral obstruction or unilateral obstruction in single functioning kidney</a:t>
            </a:r>
            <a:endParaRPr lang="en-SG" sz="1600" i="1" dirty="0"/>
          </a:p>
          <a:p>
            <a:pPr marL="0" lvl="0" indent="0">
              <a:buNone/>
            </a:pPr>
            <a:r>
              <a:rPr lang="en-SG" sz="2000" dirty="0"/>
              <a:t>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530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DD50E-839B-5647-8772-0C25BABF8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Acute Kidney Injury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69419-0004-5341-A101-66D985E74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Infective: HUS/TTP, IgA nephropathy (</a:t>
            </a:r>
            <a:r>
              <a:rPr lang="en-US" dirty="0" err="1"/>
              <a:t>synpharyngitic</a:t>
            </a:r>
            <a:r>
              <a:rPr lang="en-US" dirty="0"/>
              <a:t>), post infective GN, infective endocarditis</a:t>
            </a:r>
            <a:endParaRPr lang="en-SG" dirty="0"/>
          </a:p>
          <a:p>
            <a:pPr lvl="0"/>
            <a:r>
              <a:rPr lang="en-US" dirty="0"/>
              <a:t>Inflammatory: SLE, Vasculitis, Pulmonary-Renal syndromes, Scleroderma, Sjogren’s</a:t>
            </a:r>
            <a:endParaRPr lang="en-SG" dirty="0"/>
          </a:p>
          <a:p>
            <a:pPr lvl="0"/>
            <a:r>
              <a:rPr lang="en-US" dirty="0"/>
              <a:t>Neoplastic: Cancers a/w membranous glomerulopathy, myeloma, </a:t>
            </a:r>
            <a:r>
              <a:rPr lang="en-US" dirty="0" err="1"/>
              <a:t>tumour</a:t>
            </a:r>
            <a:r>
              <a:rPr lang="en-US" dirty="0"/>
              <a:t> lysis syndrome, urological malignancies</a:t>
            </a:r>
            <a:endParaRPr lang="en-SG" dirty="0"/>
          </a:p>
          <a:p>
            <a:pPr lvl="0"/>
            <a:r>
              <a:rPr lang="en-US" dirty="0"/>
              <a:t>Endocrine: DKA/HHS</a:t>
            </a:r>
            <a:endParaRPr lang="en-SG" dirty="0"/>
          </a:p>
          <a:p>
            <a:pPr lvl="0"/>
            <a:r>
              <a:rPr lang="en-US" dirty="0"/>
              <a:t>Metabolic: Urate nephropathy, pigment (rhabdomyolysis), phosphate nephropathy</a:t>
            </a:r>
            <a:endParaRPr lang="en-SG" dirty="0"/>
          </a:p>
          <a:p>
            <a:pPr lvl="0"/>
            <a:r>
              <a:rPr lang="en-US" dirty="0"/>
              <a:t>Drugs: NSAIDs, antibiotics, contrast, chemotherapy</a:t>
            </a:r>
            <a:endParaRPr lang="en-SG" dirty="0"/>
          </a:p>
          <a:p>
            <a:pPr lvl="0"/>
            <a:r>
              <a:rPr lang="en-US" dirty="0"/>
              <a:t>Congenital: -</a:t>
            </a:r>
            <a:endParaRPr lang="en-SG" dirty="0"/>
          </a:p>
          <a:p>
            <a:pPr lvl="0"/>
            <a:r>
              <a:rPr lang="en-US" dirty="0"/>
              <a:t>Systemic: Cardio-renal, hepato-renal, pulmonary-renal syndromes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596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153E8-D7E2-E145-AFA6-0553B6478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C3135-1302-6E4D-96F7-FCD428371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Uremia: Lethargy, confusion, gastritis, bruising, gastritis</a:t>
            </a:r>
            <a:endParaRPr lang="en-SG" dirty="0"/>
          </a:p>
          <a:p>
            <a:pPr lvl="0"/>
            <a:r>
              <a:rPr lang="en-US" dirty="0"/>
              <a:t>Fluid overload: Orthopnea, PND, pedal edema, reduction in urine output</a:t>
            </a:r>
            <a:endParaRPr lang="en-SG" dirty="0"/>
          </a:p>
          <a:p>
            <a:pPr lvl="0"/>
            <a:r>
              <a:rPr lang="en-US" dirty="0"/>
              <a:t>Electrolyte disturbances</a:t>
            </a:r>
            <a:endParaRPr lang="en-SG" dirty="0"/>
          </a:p>
          <a:p>
            <a:pPr lvl="0"/>
            <a:r>
              <a:rPr lang="en-US" dirty="0"/>
              <a:t>Anemia 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65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194B2-7CC3-9545-9C15-74DE079D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834E4-7F4A-5944-BBD5-26F23CB66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Basic: U/E/Cr, FBC (eosinophilia for AIN, thrombocytopenia for HUS/TTP, SLE), LFT (hepatorenal), CK (</a:t>
            </a:r>
            <a:r>
              <a:rPr lang="en-US" dirty="0" err="1"/>
              <a:t>rhabodo</a:t>
            </a:r>
            <a:r>
              <a:rPr lang="en-US" dirty="0"/>
              <a:t>)</a:t>
            </a:r>
            <a:endParaRPr lang="en-SG" dirty="0"/>
          </a:p>
          <a:p>
            <a:pPr lvl="0"/>
            <a:r>
              <a:rPr lang="en-US" dirty="0"/>
              <a:t>UFEME, urine PCR</a:t>
            </a:r>
            <a:endParaRPr lang="en-SG" dirty="0"/>
          </a:p>
          <a:p>
            <a:pPr lvl="0"/>
            <a:r>
              <a:rPr lang="en-US" dirty="0"/>
              <a:t>US KUB (CT KUB if concerned about calculi), PVRU/bladder scan</a:t>
            </a:r>
            <a:endParaRPr lang="en-SG" dirty="0"/>
          </a:p>
          <a:p>
            <a:pPr lvl="0"/>
            <a:r>
              <a:rPr lang="en-US" dirty="0"/>
              <a:t>GN work up: ANCA, ANA, Hep B/C, HIV, myeloma screen</a:t>
            </a:r>
            <a:endParaRPr lang="en-SG" dirty="0"/>
          </a:p>
          <a:p>
            <a:pPr lvl="0"/>
            <a:r>
              <a:rPr lang="en-US" dirty="0"/>
              <a:t>Thorough drug history</a:t>
            </a:r>
            <a:endParaRPr lang="en-SG" dirty="0"/>
          </a:p>
          <a:p>
            <a:pPr lvl="0"/>
            <a:r>
              <a:rPr lang="en-US" dirty="0"/>
              <a:t>Renal biopsy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59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4BD74-698A-4040-946C-7E1EDAEFF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Haematuria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61947-A25C-1C4D-B9E2-77C99627B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Mimics: Beet root, medication (rifampicin), pigment (myoglobinuria), obstructive jaundice, menses</a:t>
            </a:r>
          </a:p>
          <a:p>
            <a:r>
              <a:rPr lang="en-US" dirty="0"/>
              <a:t>Coagulopathy: Connective tissue, platelets, coagulation</a:t>
            </a:r>
          </a:p>
          <a:p>
            <a:r>
              <a:rPr lang="en-US" dirty="0"/>
              <a:t>Urological (</a:t>
            </a:r>
            <a:r>
              <a:rPr lang="en-US" dirty="0" err="1"/>
              <a:t>pelvi-caleceal</a:t>
            </a:r>
            <a:r>
              <a:rPr lang="en-US" dirty="0"/>
              <a:t>, bladder, ureter, urethra, prostate): Malignancy, stones, infection, hemorrhagic cystitis, APKD</a:t>
            </a:r>
          </a:p>
          <a:p>
            <a:r>
              <a:rPr lang="en-US" dirty="0"/>
              <a:t>Glomerular – Refer to Nephritic Syndrome section</a:t>
            </a:r>
          </a:p>
        </p:txBody>
      </p:sp>
    </p:spTree>
    <p:extLst>
      <p:ext uri="{BB962C8B-B14F-4D97-AF65-F5344CB8AC3E}">
        <p14:creationId xmlns:p14="http://schemas.microsoft.com/office/powerpoint/2010/main" val="395851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007AB-9B4A-C84B-AD12-8EE900EB0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Glomerulonephritis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6B031-DE88-8240-BDEE-105C3C2B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Nephritic Syndrome - </a:t>
            </a:r>
            <a:r>
              <a:rPr lang="en-US" dirty="0" err="1"/>
              <a:t>Haematuria</a:t>
            </a:r>
            <a:r>
              <a:rPr lang="en-US" dirty="0"/>
              <a:t>/Cast, AKI, hypertension</a:t>
            </a:r>
          </a:p>
          <a:p>
            <a:pPr lvl="1"/>
            <a:r>
              <a:rPr lang="en-US" dirty="0"/>
              <a:t>Autoimmune: SLE</a:t>
            </a:r>
          </a:p>
          <a:p>
            <a:pPr lvl="1"/>
            <a:r>
              <a:rPr lang="en-US" dirty="0"/>
              <a:t>Pulmonary Renal Syndrome: Goodpasture, Wegener’s</a:t>
            </a:r>
          </a:p>
          <a:p>
            <a:pPr lvl="1"/>
            <a:r>
              <a:rPr lang="en-US" dirty="0"/>
              <a:t>Infective: Hep B/C, HIV, IgA Nephropathy</a:t>
            </a:r>
          </a:p>
          <a:p>
            <a:r>
              <a:rPr lang="en-US" dirty="0"/>
              <a:t>Nephrotic Syndrome – Proteinuria, </a:t>
            </a:r>
            <a:r>
              <a:rPr lang="en-US" dirty="0" err="1"/>
              <a:t>hypoalbuminuria</a:t>
            </a:r>
            <a:r>
              <a:rPr lang="en-US" dirty="0"/>
              <a:t>, hypotension, hyperlipidemia, a/w clotting tendencies</a:t>
            </a:r>
          </a:p>
          <a:p>
            <a:pPr lvl="1"/>
            <a:r>
              <a:rPr lang="en-US" dirty="0"/>
              <a:t>DM</a:t>
            </a:r>
          </a:p>
          <a:p>
            <a:pPr lvl="1"/>
            <a:r>
              <a:rPr lang="en-US" dirty="0"/>
              <a:t>Infective: Hep B/C, HIV</a:t>
            </a:r>
          </a:p>
          <a:p>
            <a:pPr lvl="1"/>
            <a:r>
              <a:rPr lang="en-US" dirty="0"/>
              <a:t>Autoimmune: SLE</a:t>
            </a:r>
          </a:p>
          <a:p>
            <a:pPr lvl="1"/>
            <a:r>
              <a:rPr lang="en-US" dirty="0"/>
              <a:t>Malignancy: A/w membranous nephropathy, myeloma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30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A347F-8AE3-9140-8425-ECEA7713A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Urinary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F83B3-E876-B04E-BEAD-C14005F58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400" dirty="0"/>
              <a:t>Lower Urinary Tract Symptoms (Frequency, incontinence, nocturia, hesitancy, terminal dribbling, double voiding)</a:t>
            </a:r>
            <a:endParaRPr lang="en-SG" sz="2400" dirty="0"/>
          </a:p>
          <a:p>
            <a:pPr lvl="1"/>
            <a:r>
              <a:rPr lang="en-US" sz="1800" dirty="0"/>
              <a:t>Urological (check for </a:t>
            </a:r>
            <a:r>
              <a:rPr lang="en-US" sz="1800" dirty="0" err="1"/>
              <a:t>haematuria</a:t>
            </a:r>
            <a:r>
              <a:rPr lang="en-US" sz="1800" dirty="0"/>
              <a:t> too): BPH, stones, UTI (dysuria), bladder/urothelial cancer </a:t>
            </a:r>
            <a:endParaRPr lang="en-SG" sz="1800" dirty="0"/>
          </a:p>
          <a:p>
            <a:pPr lvl="1"/>
            <a:r>
              <a:rPr lang="en-US" sz="1800" dirty="0"/>
              <a:t>Neurological: Spinal cord, autonomic dysfunction, Parkinson’s disease, congenital disorders (spinocerebellar ataxia, spina bifida)</a:t>
            </a:r>
            <a:endParaRPr lang="en-SG" sz="1800" dirty="0"/>
          </a:p>
          <a:p>
            <a:pPr lvl="1"/>
            <a:r>
              <a:rPr lang="en-US" sz="1800" dirty="0"/>
              <a:t>Drugs: Anticholinergics</a:t>
            </a:r>
            <a:endParaRPr lang="en-SG" sz="1800" dirty="0"/>
          </a:p>
          <a:p>
            <a:pPr lvl="0"/>
            <a:r>
              <a:rPr lang="en-US" sz="2400" dirty="0"/>
              <a:t>Polyuria (&gt;3L per day)</a:t>
            </a:r>
            <a:endParaRPr lang="en-SG" sz="2400" dirty="0"/>
          </a:p>
          <a:p>
            <a:pPr lvl="1"/>
            <a:r>
              <a:rPr lang="en-US" sz="1800" dirty="0"/>
              <a:t>Polydipsia: Mouth dryness (Sjogren’s, anticholinergic medications), Psychogenic</a:t>
            </a:r>
            <a:endParaRPr lang="en-SG" sz="1800" dirty="0"/>
          </a:p>
          <a:p>
            <a:pPr lvl="1"/>
            <a:r>
              <a:rPr lang="en-US" sz="1800" dirty="0"/>
              <a:t>Diabetes mellitus (other causes of solute diuresis)</a:t>
            </a:r>
            <a:endParaRPr lang="en-SG" sz="1800" dirty="0"/>
          </a:p>
          <a:p>
            <a:pPr lvl="1"/>
            <a:r>
              <a:rPr lang="en-US" sz="1800" dirty="0"/>
              <a:t>Diabetes insipidus</a:t>
            </a:r>
            <a:endParaRPr lang="en-SG" sz="1800" dirty="0"/>
          </a:p>
          <a:p>
            <a:pPr lvl="2"/>
            <a:r>
              <a:rPr lang="en-US" sz="1800" dirty="0"/>
              <a:t>Nephrogenic: Hypercalcemia (MEN, sarcoid, malignancy), </a:t>
            </a:r>
            <a:r>
              <a:rPr lang="en-US" sz="1800" b="1" dirty="0"/>
              <a:t>Lithium</a:t>
            </a:r>
            <a:endParaRPr lang="en-SG" sz="1800" dirty="0"/>
          </a:p>
          <a:p>
            <a:pPr lvl="2"/>
            <a:r>
              <a:rPr lang="en-US" sz="1800" dirty="0"/>
              <a:t>Cranial (important to screen </a:t>
            </a:r>
            <a:r>
              <a:rPr lang="en-US" sz="1800" b="1" dirty="0"/>
              <a:t>other pituitary symptoms</a:t>
            </a:r>
            <a:r>
              <a:rPr lang="en-US" sz="1800" dirty="0"/>
              <a:t>): Trauma, ICH, surgery, neoplasm, vascular event</a:t>
            </a:r>
            <a:endParaRPr lang="en-SG" sz="1800" dirty="0"/>
          </a:p>
          <a:p>
            <a:pPr lvl="1"/>
            <a:r>
              <a:rPr lang="en-US" sz="1800" dirty="0"/>
              <a:t>Drugs: Diuretics </a:t>
            </a:r>
            <a:endParaRPr lang="en-SG" sz="1800" dirty="0"/>
          </a:p>
          <a:p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00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2784</TotalTime>
  <Words>657</Words>
  <Application>Microsoft Macintosh PowerPoint</Application>
  <PresentationFormat>Widescreen</PresentationFormat>
  <Paragraphs>75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PACES Approaches Ep11: Renal Approaches</vt:lpstr>
      <vt:lpstr>Approaches</vt:lpstr>
      <vt:lpstr>Acute Kidney Injury</vt:lpstr>
      <vt:lpstr>Acute Kidney Injury</vt:lpstr>
      <vt:lpstr>Complications</vt:lpstr>
      <vt:lpstr>Investigations</vt:lpstr>
      <vt:lpstr>Haematuria</vt:lpstr>
      <vt:lpstr>Glomerulonephritis</vt:lpstr>
      <vt:lpstr>Urinary Frequency</vt:lpstr>
      <vt:lpstr>DI Work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PACES Approaches Ep3: Cardiology Approaches</dc:title>
  <dc:creator>Zhemin Wang</dc:creator>
  <cp:lastModifiedBy>Zhemin Wang</cp:lastModifiedBy>
  <cp:revision>73</cp:revision>
  <dcterms:created xsi:type="dcterms:W3CDTF">2020-06-27T11:48:26Z</dcterms:created>
  <dcterms:modified xsi:type="dcterms:W3CDTF">2020-08-23T08:49:57Z</dcterms:modified>
</cp:coreProperties>
</file>