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 snapToGrid="0" snapToObjects="1" showGuides="1">
      <p:cViewPr varScale="1">
        <p:scale>
          <a:sx n="107" d="100"/>
          <a:sy n="107" d="100"/>
        </p:scale>
        <p:origin x="640" y="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21A77-6165-4746-93AB-C8FD4CF9F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2D4323-90E7-9F4B-B212-8C10A81077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14E9AE-9E72-2C4E-9E88-A525AACA0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02B7-7E54-BB4D-A814-9395E0F43B1D}" type="datetimeFigureOut">
              <a:rPr lang="en-US" smtClean="0"/>
              <a:t>5/23/20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2FB75-8BD5-5D40-A375-E78907C88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A48B9-8353-0D48-97CD-D769148A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310E-60EA-794C-B42D-0D83E9940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22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3AE3E-89B3-D447-B59D-5999AB481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6FA885-E1ED-6046-8F87-678A0717B7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330AEA-EA04-3B4B-898A-30B687230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02B7-7E54-BB4D-A814-9395E0F43B1D}" type="datetimeFigureOut">
              <a:rPr lang="en-US" smtClean="0"/>
              <a:t>5/23/20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CE72A-3802-014E-BAFA-1BFE7DBFF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67AAA-A57E-9A4C-9726-3BE97CC85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310E-60EA-794C-B42D-0D83E9940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70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30B4B3-6DEF-A14E-BFC9-1D88D65B50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91DC4-AB1C-DB44-BBAA-6093D7588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4319C-8961-B04F-A27F-DD483E8C0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02B7-7E54-BB4D-A814-9395E0F43B1D}" type="datetimeFigureOut">
              <a:rPr lang="en-US" smtClean="0"/>
              <a:t>5/23/20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C71E0-C32D-2848-A4F7-4DE4701C7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3DFF5-AE48-854F-AEAB-C1BBB2CF6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310E-60EA-794C-B42D-0D83E9940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805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D4AC7-BF2D-4B4D-A071-1BEE85825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5B258-88F5-654F-B369-F4282C687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0502F-7CAA-564E-B172-4B778B5FD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02B7-7E54-BB4D-A814-9395E0F43B1D}" type="datetimeFigureOut">
              <a:rPr lang="en-US" smtClean="0"/>
              <a:t>5/23/20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3152F-FF57-6A4F-A4D3-AC4655FF2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632631-2772-C94D-B311-FDC86163B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310E-60EA-794C-B42D-0D83E9940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45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FD7CD-3C17-AB45-A666-534E7CF60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4FE42-FB30-8642-8F91-52BF5B170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FDF90-B95E-F04F-965E-46280D5FC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02B7-7E54-BB4D-A814-9395E0F43B1D}" type="datetimeFigureOut">
              <a:rPr lang="en-US" smtClean="0"/>
              <a:t>5/23/20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1F4AD-E77C-B44A-8BDE-4E473CDB7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2D8D97-CAD3-8F40-819E-63A4A1C8C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310E-60EA-794C-B42D-0D83E9940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0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5F671-121B-DC43-BC61-4923DB4A1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79CD0-5FDF-A348-B0F9-A57B7EACF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E6BBB1-E4C7-8A46-B523-5B18E5D4E5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36FB29-3945-2843-B275-806E5C893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02B7-7E54-BB4D-A814-9395E0F43B1D}" type="datetimeFigureOut">
              <a:rPr lang="en-US" smtClean="0"/>
              <a:t>5/23/20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FFF5D1-ED42-C34B-84A4-282A1B2A3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AA0025-DE2B-C840-A050-807539FFD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310E-60EA-794C-B42D-0D83E9940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6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9F947-65DB-F046-8966-02DBF41F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247112-A34F-844E-8C43-4846E01CC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C3ED14-C393-F04B-A6DD-9210EB3CD9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02A29D-44B2-6947-AE25-7F2AC177DB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448CFA-45DB-DE4B-929F-7B51849096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13090E-151B-F846-80C4-087B495A6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02B7-7E54-BB4D-A814-9395E0F43B1D}" type="datetimeFigureOut">
              <a:rPr lang="en-US" smtClean="0"/>
              <a:t>5/23/20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3A4EA1-5BF5-3E4D-BEE3-07A38A9A2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983D44-44CD-F04F-89E4-490A7C585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310E-60EA-794C-B42D-0D83E9940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4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926DA-A605-614F-A6E8-15642F1C4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31D1B2-D339-0B4A-ABFA-F6E60620D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02B7-7E54-BB4D-A814-9395E0F43B1D}" type="datetimeFigureOut">
              <a:rPr lang="en-US" smtClean="0"/>
              <a:t>5/23/20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919A2E-66E4-BF45-ABA2-BF2199D12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AD7A10-6106-E646-9BDA-424D54A5D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310E-60EA-794C-B42D-0D83E9940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72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73D4B6-EAD9-9B4C-82ED-CF5F9D2F6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02B7-7E54-BB4D-A814-9395E0F43B1D}" type="datetimeFigureOut">
              <a:rPr lang="en-US" smtClean="0"/>
              <a:t>5/23/20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7D086B-20D3-2F4F-8332-E4A03F8AE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56A97B-30D1-434A-ACB3-D86E84F16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310E-60EA-794C-B42D-0D83E9940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80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C4AF3-ACEF-AB4E-B25D-2115E4EE8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1A68-8480-0B4D-9017-53949E6BA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80CC49-A7D4-3042-AD04-A711F6721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27638B-ECEE-2646-8942-F3D588C13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02B7-7E54-BB4D-A814-9395E0F43B1D}" type="datetimeFigureOut">
              <a:rPr lang="en-US" smtClean="0"/>
              <a:t>5/23/20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2A725A-20A1-2446-8DBC-3D8366896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3BD1C6-9B13-F54B-B394-62FE7FE9D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310E-60EA-794C-B42D-0D83E9940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137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DC2EA-DFB9-5C43-ABDA-A033B68DB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D74BA8-6C45-6B4C-B169-240935EF15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B8F517-FEA5-C94B-AAAC-7035B245AB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A0218E-6525-4845-936D-B3246ECE8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102B7-7E54-BB4D-A814-9395E0F43B1D}" type="datetimeFigureOut">
              <a:rPr lang="en-US" smtClean="0"/>
              <a:t>5/23/20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17A600-8C3A-CC4B-A4ED-9732C79A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75E0E0-6B0F-8E4B-8B8B-AE19299DE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C310E-60EA-794C-B42D-0D83E9940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793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CE5396-0131-8140-9294-0D2611CE4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78662-76FA-744C-ABE7-544F8B055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67972-1D8E-D54E-8EE6-904D4C2C62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102B7-7E54-BB4D-A814-9395E0F43B1D}" type="datetimeFigureOut">
              <a:rPr lang="en-US" smtClean="0"/>
              <a:t>5/23/20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A4A843-394E-9B45-989F-A983F8659C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AB6F1-20CC-A249-B84C-B51E36A31E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C310E-60EA-794C-B42D-0D83E9940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07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B1803-7F17-DA4D-8EC4-E40DA17C4F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Primary </a:t>
            </a:r>
            <a:r>
              <a:rPr lang="en-US" dirty="0" err="1"/>
              <a:t>Vasculitides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089F21-33C1-C548-AF5A-DED3E5361C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240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F0CF7-DCFC-BA4D-817A-5B303353C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46489-78D8-7744-B0CB-167241F68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Large Vessel</a:t>
            </a:r>
          </a:p>
          <a:p>
            <a:pPr lvl="1"/>
            <a:r>
              <a:rPr lang="en-US" dirty="0" err="1"/>
              <a:t>Takaysasu</a:t>
            </a:r>
            <a:endParaRPr lang="en-US" dirty="0"/>
          </a:p>
          <a:p>
            <a:pPr lvl="1"/>
            <a:r>
              <a:rPr lang="en-US" dirty="0"/>
              <a:t>Giant Cell Arteritis</a:t>
            </a:r>
          </a:p>
          <a:p>
            <a:r>
              <a:rPr lang="en-US" dirty="0"/>
              <a:t>Medium Vessel</a:t>
            </a:r>
          </a:p>
          <a:p>
            <a:pPr lvl="1"/>
            <a:r>
              <a:rPr lang="en-US" dirty="0"/>
              <a:t>Polyarteritis nodosa</a:t>
            </a:r>
            <a:endParaRPr lang="en-SG" dirty="0"/>
          </a:p>
          <a:p>
            <a:pPr lvl="1"/>
            <a:r>
              <a:rPr lang="en-US" dirty="0"/>
              <a:t>Kawasaki disease</a:t>
            </a:r>
          </a:p>
          <a:p>
            <a:r>
              <a:rPr lang="en-US" dirty="0"/>
              <a:t>Small Vessel</a:t>
            </a:r>
          </a:p>
          <a:p>
            <a:pPr lvl="1"/>
            <a:r>
              <a:rPr lang="en-US" dirty="0"/>
              <a:t>ANCA positive</a:t>
            </a:r>
            <a:endParaRPr lang="en-SG" dirty="0"/>
          </a:p>
          <a:p>
            <a:pPr lvl="2"/>
            <a:r>
              <a:rPr lang="en-US" dirty="0"/>
              <a:t>Wegener’s (Granulomatosis with </a:t>
            </a:r>
            <a:r>
              <a:rPr lang="en-US" dirty="0" err="1"/>
              <a:t>Polyangitis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Churg-Strauss syndrome (Eosinophilic Granulomatosis with </a:t>
            </a:r>
            <a:r>
              <a:rPr lang="en-US" dirty="0" err="1"/>
              <a:t>Polyangitis</a:t>
            </a:r>
            <a:r>
              <a:rPr lang="en-US" dirty="0"/>
              <a:t>)</a:t>
            </a:r>
            <a:endParaRPr lang="en-SG" dirty="0"/>
          </a:p>
          <a:p>
            <a:pPr lvl="2"/>
            <a:r>
              <a:rPr lang="en-US" dirty="0"/>
              <a:t>Microscopic polyangiitis</a:t>
            </a:r>
            <a:endParaRPr lang="en-SG" dirty="0"/>
          </a:p>
          <a:p>
            <a:pPr lvl="1"/>
            <a:r>
              <a:rPr lang="en-US" dirty="0"/>
              <a:t>ANCA negative</a:t>
            </a:r>
            <a:endParaRPr lang="en-SG" dirty="0"/>
          </a:p>
          <a:p>
            <a:pPr lvl="2"/>
            <a:r>
              <a:rPr lang="en-US" dirty="0"/>
              <a:t>Henoch-</a:t>
            </a:r>
            <a:r>
              <a:rPr lang="en-US" dirty="0" err="1"/>
              <a:t>Schonlein</a:t>
            </a:r>
            <a:r>
              <a:rPr lang="en-US" dirty="0"/>
              <a:t> purpura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836005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BC0BC-12EC-B345-B1BB-73D1D27A0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75F78-509B-9C4F-BCAC-8736650D1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Suspect when: Fever, rashes, neurological symptoms, claudication, multisystemic involvement</a:t>
            </a:r>
          </a:p>
          <a:p>
            <a:r>
              <a:rPr lang="en-US" dirty="0"/>
              <a:t>Treatment: Usually immunosuppression</a:t>
            </a:r>
          </a:p>
        </p:txBody>
      </p:sp>
    </p:spTree>
    <p:extLst>
      <p:ext uri="{BB962C8B-B14F-4D97-AF65-F5344CB8AC3E}">
        <p14:creationId xmlns:p14="http://schemas.microsoft.com/office/powerpoint/2010/main" val="2904380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12C1B-8BE4-6C4B-8D58-46EBFBD04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Takayasu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0A0720-A228-7241-A65A-35FE64812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Symptoms: Limb claudication/pain/cyanosis, subclavian steal syndrome, angina (coronary artery narrowing), gut claudication, constitutional symptoms</a:t>
            </a:r>
            <a:endParaRPr lang="en-SG" dirty="0"/>
          </a:p>
          <a:p>
            <a:pPr lvl="0"/>
            <a:r>
              <a:rPr lang="en-US" dirty="0"/>
              <a:t>Clinical Features: Differential pulses and BP, bruit, hypertension, </a:t>
            </a:r>
            <a:r>
              <a:rPr lang="en-US" b="1" dirty="0"/>
              <a:t>aortic regurgitation</a:t>
            </a:r>
            <a:endParaRPr lang="en-SG" dirty="0"/>
          </a:p>
          <a:p>
            <a:pPr lvl="0"/>
            <a:r>
              <a:rPr lang="en-US" dirty="0"/>
              <a:t>Investigations: ESR/CRP, CT/MR aortogram (luminal narrowing/occlusion)</a:t>
            </a:r>
            <a:endParaRPr lang="en-SG" dirty="0"/>
          </a:p>
          <a:p>
            <a:pPr lvl="0"/>
            <a:r>
              <a:rPr lang="en-US" dirty="0"/>
              <a:t>Treatment: Acute flares vs maintenance, steroids vs steroid sparing immunomodulators, stenting/bypass grafting for affected vessel segments</a:t>
            </a:r>
            <a:endParaRPr lang="en-S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049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552E7-60D7-3240-849A-27727E2E6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Giant Cell Arteritis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ED9FD-62FB-A142-9F25-CC5C626A9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Symptoms: Headache, jaw claudication, vision problems (can be transient/persistent, AION), lethargy, body aches (polymyalgia rheumatica)</a:t>
            </a:r>
            <a:endParaRPr lang="en-SG" dirty="0"/>
          </a:p>
          <a:p>
            <a:pPr lvl="0"/>
            <a:r>
              <a:rPr lang="en-US" dirty="0"/>
              <a:t>Clinical Features: Diminished/differential pulses and bruits, Eye (RAPD, reduced VA, ophthalmoplegia, fundoscopy – swollen and pale disc in AION), thickened and tender temporal artery, AR murmur (may be 2’ aortic aneurysm), MSK screen for synovitis/limited ROM in polymyalgia rheumatica</a:t>
            </a:r>
            <a:endParaRPr lang="en-SG" dirty="0"/>
          </a:p>
          <a:p>
            <a:pPr lvl="0"/>
            <a:r>
              <a:rPr lang="en-US" dirty="0"/>
              <a:t>Investigations: ESR, temporal artery biopsy looking for multinucleated giant cells, can consider vessel imaging if diagnosis uncertain (Doppler sonography of temporal artery, imaging of other vessels if clinically involved)</a:t>
            </a:r>
            <a:endParaRPr lang="en-SG" dirty="0"/>
          </a:p>
          <a:p>
            <a:pPr lvl="0"/>
            <a:r>
              <a:rPr lang="en-US" dirty="0"/>
              <a:t>Treatment: Steroids mainstay (especially essential for sight preservation), steroid sparing immunomodulators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48747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4DE0E-5B1D-B148-A57A-84950605D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Polyarteritis Nodosa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4EACB-A6B6-0F4E-9789-76BA920F9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Associations: NOT associated with ANCA, maybe secondarily caused by Hep B/C, hairy cell leukemia</a:t>
            </a:r>
            <a:endParaRPr lang="en-SG" sz="4400" dirty="0"/>
          </a:p>
          <a:p>
            <a:pPr lvl="0"/>
            <a:r>
              <a:rPr lang="en-US" dirty="0"/>
              <a:t>Symptoms</a:t>
            </a:r>
            <a:endParaRPr lang="en-SG" sz="4400" dirty="0"/>
          </a:p>
          <a:p>
            <a:pPr lvl="1"/>
            <a:r>
              <a:rPr lang="en-US" dirty="0"/>
              <a:t>General: Fatigue, weight loss, fever, arthralgia</a:t>
            </a:r>
            <a:endParaRPr lang="en-SG" sz="4000" dirty="0"/>
          </a:p>
          <a:p>
            <a:pPr lvl="1"/>
            <a:r>
              <a:rPr lang="en-US" dirty="0"/>
              <a:t>Organ specific: Skin lesions, hypertension, renal insufficiency, neurologic dysfunction (mononeuritis multiplex), abdominal pain (mesenteric arteritis)</a:t>
            </a:r>
            <a:endParaRPr lang="en-SG" sz="4000" dirty="0"/>
          </a:p>
          <a:p>
            <a:pPr lvl="0"/>
            <a:r>
              <a:rPr lang="en-US" dirty="0"/>
              <a:t>Investigations</a:t>
            </a:r>
            <a:endParaRPr lang="en-SG" sz="4400" dirty="0"/>
          </a:p>
          <a:p>
            <a:pPr lvl="1"/>
            <a:r>
              <a:rPr lang="en-US" dirty="0"/>
              <a:t>Initial investigations based on suspected organ involvement: Creatinine, troponin, lactate, nerve conduction studies</a:t>
            </a:r>
            <a:endParaRPr lang="en-SG" sz="4000" dirty="0"/>
          </a:p>
          <a:p>
            <a:pPr lvl="1"/>
            <a:r>
              <a:rPr lang="en-US" dirty="0"/>
              <a:t>Exclude differentials: ANCA, ANA</a:t>
            </a:r>
            <a:endParaRPr lang="en-SG" sz="4000" dirty="0"/>
          </a:p>
          <a:p>
            <a:pPr lvl="1"/>
            <a:r>
              <a:rPr lang="en-US" dirty="0"/>
              <a:t>Disease supportive features: Arteriography (mesenteric or renal, looking for microaneurysms, irregular constrictions), cross sectional imaging (areas of infarction), biopsy</a:t>
            </a:r>
            <a:endParaRPr lang="en-SG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738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42C01-E441-404E-B17D-E709F48CC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Wegener’s (Granulomatosis with </a:t>
            </a:r>
            <a:r>
              <a:rPr lang="en-US" dirty="0" err="1"/>
              <a:t>Polyangitis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E5FD7-91E2-C044-9D90-7F9F0EC8A4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Symptoms: </a:t>
            </a:r>
            <a:r>
              <a:rPr lang="en-US" b="1" dirty="0"/>
              <a:t>ENT involvement</a:t>
            </a:r>
            <a:r>
              <a:rPr lang="en-US" dirty="0"/>
              <a:t>, </a:t>
            </a:r>
            <a:r>
              <a:rPr lang="en-US" b="1" dirty="0"/>
              <a:t>pulmonary symptoms</a:t>
            </a:r>
            <a:r>
              <a:rPr lang="en-US" dirty="0"/>
              <a:t>, renal involvement (</a:t>
            </a:r>
            <a:r>
              <a:rPr lang="en-US" dirty="0" err="1"/>
              <a:t>haematuria</a:t>
            </a:r>
            <a:r>
              <a:rPr lang="en-US" dirty="0"/>
              <a:t>, frothy urine, oliguria), rash (livedo reticularis, nodules), ophthalmic manifestations (pain, diplopia, proptosis)</a:t>
            </a:r>
            <a:endParaRPr lang="en-SG" dirty="0"/>
          </a:p>
          <a:p>
            <a:pPr lvl="0"/>
            <a:r>
              <a:rPr lang="en-US" dirty="0"/>
              <a:t>Investigations: ANCA, U/E/</a:t>
            </a:r>
            <a:r>
              <a:rPr lang="en-US" dirty="0" err="1"/>
              <a:t>Creat</a:t>
            </a:r>
            <a:r>
              <a:rPr lang="en-US" dirty="0"/>
              <a:t>, UFEME, Urine PCR, Lung imaging, biopsy</a:t>
            </a:r>
            <a:endParaRPr lang="en-S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052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DD646-332F-AE45-A7A7-BC5590C38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Churg-Strauss (Eosinophilic Granulomatosis with </a:t>
            </a:r>
            <a:r>
              <a:rPr lang="en-US" dirty="0" err="1"/>
              <a:t>Polyangitis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128DF-9116-EC4C-8AD7-9A01F02D8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Symptoms: Chronic rhinosinusitis, </a:t>
            </a:r>
            <a:r>
              <a:rPr lang="en-US" b="1" dirty="0"/>
              <a:t>Asthma</a:t>
            </a:r>
            <a:r>
              <a:rPr lang="en-US" dirty="0"/>
              <a:t> (late onset, poorly controlled, severe episodes), neuropathy/mononeuritis multiplex (patchy weakness and numbness), rash</a:t>
            </a:r>
            <a:endParaRPr lang="en-SG" dirty="0"/>
          </a:p>
          <a:p>
            <a:pPr lvl="0"/>
            <a:r>
              <a:rPr lang="en-US" dirty="0"/>
              <a:t>Investigations: FBC (</a:t>
            </a:r>
            <a:r>
              <a:rPr lang="en-US" b="1" dirty="0"/>
              <a:t>Eosinophilia</a:t>
            </a:r>
            <a:r>
              <a:rPr lang="en-US" dirty="0"/>
              <a:t>), ESR/CRP, P-ANCA, pulmonary imaging (transient pulmonary opacities), biopsy (lung, skin, nerve)</a:t>
            </a:r>
            <a:endParaRPr lang="en-S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009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2CC9F-6AA0-0049-98EC-139F93D5D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Henoch </a:t>
            </a:r>
            <a:r>
              <a:rPr lang="en-US" dirty="0" err="1"/>
              <a:t>Schonlein</a:t>
            </a:r>
            <a:r>
              <a:rPr lang="en-US" dirty="0"/>
              <a:t> Purpura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608A3-39E5-F94B-8B5A-E4EE23302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Clinical Features: </a:t>
            </a:r>
            <a:r>
              <a:rPr lang="en-US" dirty="0" err="1"/>
              <a:t>Vasculitic</a:t>
            </a:r>
            <a:r>
              <a:rPr lang="en-US" dirty="0"/>
              <a:t> rash (painless palpable purpura), abdominal pain (due to bowel wall vasculitis, can cause intussusception), renal impairment (nephritis), arthritis</a:t>
            </a:r>
            <a:endParaRPr lang="en-SG" dirty="0"/>
          </a:p>
          <a:p>
            <a:pPr lvl="0"/>
            <a:r>
              <a:rPr lang="en-US" dirty="0"/>
              <a:t>Investigations: FBC, ESR/CRP, U/E/</a:t>
            </a:r>
            <a:r>
              <a:rPr lang="en-US" dirty="0" err="1"/>
              <a:t>Creat</a:t>
            </a:r>
            <a:r>
              <a:rPr lang="en-US" dirty="0"/>
              <a:t>, urine PCR/FEME, consider renal biopsy</a:t>
            </a:r>
            <a:endParaRPr lang="en-SG" dirty="0"/>
          </a:p>
          <a:p>
            <a:pPr lvl="0"/>
            <a:r>
              <a:rPr lang="en-US" dirty="0"/>
              <a:t>Management: Generally supportive. Role for steroids and immunosuppression if renal involvement</a:t>
            </a:r>
            <a:endParaRPr lang="en-SG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929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558</Words>
  <Application>Microsoft Macintosh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Primary Vasculitides</vt:lpstr>
      <vt:lpstr>Overview</vt:lpstr>
      <vt:lpstr>General</vt:lpstr>
      <vt:lpstr>Takayasu</vt:lpstr>
      <vt:lpstr>Giant Cell Arteritis</vt:lpstr>
      <vt:lpstr>Polyarteritis Nodosa</vt:lpstr>
      <vt:lpstr>Wegener’s (Granulomatosis with Polyangitis)</vt:lpstr>
      <vt:lpstr>Churg-Strauss (Eosinophilic Granulomatosis with Polyangitis)</vt:lpstr>
      <vt:lpstr>Henoch Schonlein Purpura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Vasculitides</dc:title>
  <dc:creator>Zhemin Wang</dc:creator>
  <cp:lastModifiedBy>Zhemin Wang</cp:lastModifiedBy>
  <cp:revision>2</cp:revision>
  <dcterms:created xsi:type="dcterms:W3CDTF">2020-05-23T03:28:43Z</dcterms:created>
  <dcterms:modified xsi:type="dcterms:W3CDTF">2020-05-23T03:49:08Z</dcterms:modified>
</cp:coreProperties>
</file>