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71" r:id="rId9"/>
    <p:sldId id="262" r:id="rId10"/>
    <p:sldId id="263" r:id="rId11"/>
    <p:sldId id="264" r:id="rId12"/>
    <p:sldId id="276" r:id="rId13"/>
    <p:sldId id="265" r:id="rId14"/>
    <p:sldId id="266" r:id="rId15"/>
    <p:sldId id="267" r:id="rId16"/>
    <p:sldId id="268" r:id="rId17"/>
    <p:sldId id="269" r:id="rId18"/>
    <p:sldId id="277" r:id="rId19"/>
    <p:sldId id="278" r:id="rId20"/>
    <p:sldId id="279" r:id="rId21"/>
    <p:sldId id="272" r:id="rId22"/>
    <p:sldId id="273" r:id="rId23"/>
    <p:sldId id="274" r:id="rId24"/>
    <p:sldId id="27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6"/>
  </p:normalViewPr>
  <p:slideViewPr>
    <p:cSldViewPr snapToGrid="0" snapToObjects="1" showGuides="1">
      <p:cViewPr varScale="1">
        <p:scale>
          <a:sx n="88" d="100"/>
          <a:sy n="88" d="100"/>
        </p:scale>
        <p:origin x="84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019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0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5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4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29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6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3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0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30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0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23709-A830-5247-B01A-36218976FA4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227FF-3A67-144E-A0B3-0DA9F5F11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8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PACES Neuro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Wang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Zhemin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1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Bulbar/</a:t>
            </a:r>
            <a:r>
              <a:rPr lang="en-US" dirty="0" err="1" smtClean="0"/>
              <a:t>Pseudobulbar</a:t>
            </a:r>
            <a:r>
              <a:rPr lang="en-US" dirty="0" smtClean="0"/>
              <a:t> Palsy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Differentiating Features</a:t>
            </a:r>
          </a:p>
          <a:p>
            <a:r>
              <a:rPr lang="en-US" dirty="0" smtClean="0"/>
              <a:t>Speech: Bulbar (nasal) vs </a:t>
            </a:r>
            <a:r>
              <a:rPr lang="en-US" dirty="0" err="1" smtClean="0"/>
              <a:t>pseudobulbar</a:t>
            </a:r>
            <a:r>
              <a:rPr lang="en-US" dirty="0" smtClean="0"/>
              <a:t> (hot-potato)</a:t>
            </a:r>
          </a:p>
          <a:p>
            <a:r>
              <a:rPr lang="en-US" dirty="0" smtClean="0"/>
              <a:t>Tongue: Bulbar (</a:t>
            </a:r>
            <a:r>
              <a:rPr lang="en-US" dirty="0" err="1" smtClean="0"/>
              <a:t>fasciculations</a:t>
            </a:r>
            <a:r>
              <a:rPr lang="en-US" dirty="0" smtClean="0"/>
              <a:t>, wasted), </a:t>
            </a:r>
            <a:r>
              <a:rPr lang="en-US" dirty="0" err="1" smtClean="0"/>
              <a:t>pseudobulbar</a:t>
            </a:r>
            <a:r>
              <a:rPr lang="en-US" dirty="0" smtClean="0"/>
              <a:t> (spastic)</a:t>
            </a:r>
          </a:p>
          <a:p>
            <a:r>
              <a:rPr lang="en-US" dirty="0" smtClean="0"/>
              <a:t>Jaw jerk: Bulbar (</a:t>
            </a:r>
            <a:r>
              <a:rPr lang="en-US" dirty="0" err="1" smtClean="0"/>
              <a:t>hyporeflexic</a:t>
            </a:r>
            <a:r>
              <a:rPr lang="en-US" dirty="0" smtClean="0"/>
              <a:t>), </a:t>
            </a:r>
            <a:r>
              <a:rPr lang="en-US" dirty="0" err="1" smtClean="0"/>
              <a:t>pseudobulbar</a:t>
            </a:r>
            <a:r>
              <a:rPr lang="en-US" dirty="0" smtClean="0"/>
              <a:t> (</a:t>
            </a:r>
            <a:r>
              <a:rPr lang="en-US" dirty="0" err="1" smtClean="0"/>
              <a:t>hyperreflexic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u="sng" dirty="0" smtClean="0"/>
              <a:t>Causes</a:t>
            </a:r>
          </a:p>
          <a:p>
            <a:r>
              <a:rPr lang="en-US" dirty="0" err="1" smtClean="0"/>
              <a:t>Pseudobulbar</a:t>
            </a:r>
            <a:r>
              <a:rPr lang="en-US" dirty="0" smtClean="0"/>
              <a:t>: Stroke, SOL, </a:t>
            </a:r>
            <a:r>
              <a:rPr lang="en-US" dirty="0" err="1" smtClean="0"/>
              <a:t>dyelinating</a:t>
            </a:r>
            <a:r>
              <a:rPr lang="en-US" dirty="0" smtClean="0"/>
              <a:t>, trauma, MND</a:t>
            </a:r>
          </a:p>
          <a:p>
            <a:r>
              <a:rPr lang="en-US" dirty="0" smtClean="0"/>
              <a:t>Bulbar: Causes of LMN pathology </a:t>
            </a:r>
            <a:r>
              <a:rPr lang="mr-IN" dirty="0" smtClean="0"/>
              <a:t>–</a:t>
            </a:r>
            <a:r>
              <a:rPr lang="en-US" dirty="0" smtClean="0"/>
              <a:t> Screen </a:t>
            </a:r>
            <a:r>
              <a:rPr lang="en-US" dirty="0" err="1" smtClean="0"/>
              <a:t>fatigueability</a:t>
            </a:r>
            <a:r>
              <a:rPr lang="en-US" dirty="0" smtClean="0"/>
              <a:t> (MG), cerebellar (MF), reflexes, sensation (GBS)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2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Horner’s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Features: Ptosis, </a:t>
            </a:r>
            <a:r>
              <a:rPr lang="en-US" dirty="0" err="1" smtClean="0"/>
              <a:t>miosis</a:t>
            </a:r>
            <a:r>
              <a:rPr lang="en-US" dirty="0" smtClean="0"/>
              <a:t>, </a:t>
            </a:r>
            <a:r>
              <a:rPr lang="en-US" dirty="0" err="1" smtClean="0"/>
              <a:t>anhidrosis</a:t>
            </a:r>
            <a:endParaRPr lang="en-US" dirty="0" smtClean="0"/>
          </a:p>
          <a:p>
            <a:r>
              <a:rPr lang="en-US" dirty="0" smtClean="0"/>
              <a:t>Causes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order: LMS, </a:t>
            </a:r>
            <a:r>
              <a:rPr lang="en-US" dirty="0" err="1" smtClean="0"/>
              <a:t>syringomyelia</a:t>
            </a:r>
            <a:r>
              <a:rPr lang="en-US" dirty="0" smtClean="0"/>
              <a:t>/</a:t>
            </a:r>
            <a:r>
              <a:rPr lang="en-US" dirty="0" err="1" smtClean="0"/>
              <a:t>bulbia</a:t>
            </a:r>
            <a:endParaRPr lang="en-US" dirty="0" smtClean="0"/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order: </a:t>
            </a:r>
            <a:r>
              <a:rPr lang="en-US" dirty="0" err="1" smtClean="0"/>
              <a:t>Pancoast</a:t>
            </a:r>
            <a:r>
              <a:rPr lang="en-US" dirty="0" smtClean="0"/>
              <a:t> </a:t>
            </a:r>
            <a:r>
              <a:rPr lang="en-US" dirty="0" err="1" smtClean="0"/>
              <a:t>tumour</a:t>
            </a:r>
            <a:r>
              <a:rPr lang="en-US" dirty="0" smtClean="0"/>
              <a:t>, neck pathology (masses, thyroid, scars)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order: Cavernous sinus, internal carotid dissection</a:t>
            </a:r>
          </a:p>
          <a:p>
            <a:r>
              <a:rPr lang="en-US" dirty="0" smtClean="0"/>
              <a:t>Examination: Cerebellar (LMS), UL sensation (</a:t>
            </a:r>
            <a:r>
              <a:rPr lang="en-US" dirty="0" err="1" smtClean="0"/>
              <a:t>syringomyelia</a:t>
            </a:r>
            <a:r>
              <a:rPr lang="en-US" dirty="0" smtClean="0"/>
              <a:t>), neck examination (scars, lymph nodes, masses, bruit), hand examination (wasting), lung examination (</a:t>
            </a:r>
            <a:r>
              <a:rPr lang="en-US" dirty="0" err="1" smtClean="0"/>
              <a:t>pancoast</a:t>
            </a:r>
            <a:r>
              <a:rPr lang="en-US" dirty="0" smtClean="0"/>
              <a:t> </a:t>
            </a:r>
            <a:r>
              <a:rPr lang="en-US" dirty="0" err="1" smtClean="0"/>
              <a:t>tumour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Invx</a:t>
            </a:r>
            <a:endParaRPr lang="en-US" dirty="0" smtClean="0"/>
          </a:p>
          <a:p>
            <a:pPr lvl="1"/>
            <a:r>
              <a:rPr lang="en-US" dirty="0" smtClean="0"/>
              <a:t>Confirm: Cocaine test</a:t>
            </a:r>
          </a:p>
          <a:p>
            <a:pPr lvl="1"/>
            <a:r>
              <a:rPr lang="en-US" dirty="0" err="1" smtClean="0"/>
              <a:t>Localise</a:t>
            </a:r>
            <a:r>
              <a:rPr lang="en-US" dirty="0" smtClean="0"/>
              <a:t>: </a:t>
            </a:r>
            <a:r>
              <a:rPr lang="en-US" dirty="0" err="1" smtClean="0"/>
              <a:t>Hydroxyamphetamine</a:t>
            </a:r>
            <a:r>
              <a:rPr lang="en-US" dirty="0" smtClean="0"/>
              <a:t> test (dilation = preganglionic lesion)</a:t>
            </a:r>
          </a:p>
          <a:p>
            <a:pPr lvl="1"/>
            <a:r>
              <a:rPr lang="en-US" dirty="0" smtClean="0"/>
              <a:t>Scans: Brain, neck, thorax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4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Muscle</a:t>
            </a:r>
            <a:r>
              <a:rPr lang="en-US" dirty="0"/>
              <a:t>: CPEO, </a:t>
            </a:r>
            <a:r>
              <a:rPr lang="en-US" dirty="0" err="1"/>
              <a:t>myotonic</a:t>
            </a:r>
            <a:r>
              <a:rPr lang="en-US" dirty="0"/>
              <a:t> dystrophy</a:t>
            </a:r>
            <a:endParaRPr lang="en-GB" dirty="0"/>
          </a:p>
          <a:p>
            <a:pPr lvl="0"/>
            <a:r>
              <a:rPr lang="en-US" dirty="0"/>
              <a:t>NMJ: MG</a:t>
            </a:r>
            <a:endParaRPr lang="en-GB" dirty="0"/>
          </a:p>
          <a:p>
            <a:pPr lvl="0"/>
            <a:r>
              <a:rPr lang="en-US" dirty="0"/>
              <a:t>Nerve: </a:t>
            </a:r>
            <a:r>
              <a:rPr lang="en-US" dirty="0" smtClean="0"/>
              <a:t>CN3 (dilated pupil </a:t>
            </a:r>
            <a:r>
              <a:rPr lang="mr-IN" dirty="0" smtClean="0"/>
              <a:t>–</a:t>
            </a:r>
            <a:r>
              <a:rPr lang="en-US" dirty="0" smtClean="0"/>
              <a:t> if surgical)</a:t>
            </a:r>
            <a:endParaRPr lang="en-GB" dirty="0"/>
          </a:p>
          <a:p>
            <a:pPr lvl="0"/>
            <a:r>
              <a:rPr lang="en-US" dirty="0"/>
              <a:t>Others: </a:t>
            </a:r>
            <a:r>
              <a:rPr lang="en-US" dirty="0" smtClean="0"/>
              <a:t>Horner’s (constricted pupil)</a:t>
            </a:r>
            <a:endParaRPr lang="en-GB" dirty="0"/>
          </a:p>
          <a:p>
            <a:pPr lvl="0"/>
            <a:r>
              <a:rPr lang="en-US" dirty="0"/>
              <a:t>Ptosis + </a:t>
            </a:r>
            <a:r>
              <a:rPr lang="en-US" dirty="0" err="1"/>
              <a:t>Ophthalmoplegia</a:t>
            </a:r>
            <a:r>
              <a:rPr lang="en-US" dirty="0"/>
              <a:t>: Muscle </a:t>
            </a:r>
            <a:r>
              <a:rPr lang="en-US" dirty="0" smtClean="0"/>
              <a:t>(mitochondrial </a:t>
            </a:r>
            <a:r>
              <a:rPr lang="en-US" dirty="0"/>
              <a:t>myopathy, CPEO), NMJ disorder, CN3 </a:t>
            </a:r>
            <a:r>
              <a:rPr lang="en-US" dirty="0" smtClean="0"/>
              <a:t>pathology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12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Field Defect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Monocular: Eye, Retinal, Optic Nerve</a:t>
            </a:r>
          </a:p>
          <a:p>
            <a:r>
              <a:rPr lang="en-US" dirty="0" err="1" smtClean="0"/>
              <a:t>Bitemporal</a:t>
            </a:r>
            <a:r>
              <a:rPr lang="en-US" dirty="0" smtClean="0"/>
              <a:t> Hemianopia: Compress from above and affect lower fields first (</a:t>
            </a:r>
            <a:r>
              <a:rPr lang="en-US" dirty="0" err="1" smtClean="0"/>
              <a:t>craniopharyngioma</a:t>
            </a:r>
            <a:r>
              <a:rPr lang="en-US" dirty="0" smtClean="0"/>
              <a:t>), Compress from below and affect upper fields first (Pituitary, </a:t>
            </a:r>
            <a:r>
              <a:rPr lang="en-US" dirty="0" err="1" smtClean="0"/>
              <a:t>suprasellar</a:t>
            </a:r>
            <a:r>
              <a:rPr lang="en-US" dirty="0" smtClean="0"/>
              <a:t> meningioma)</a:t>
            </a:r>
          </a:p>
          <a:p>
            <a:r>
              <a:rPr lang="en-US" dirty="0" smtClean="0"/>
              <a:t>Homonymous Hemianopia: </a:t>
            </a:r>
            <a:r>
              <a:rPr lang="en-US" dirty="0" err="1" smtClean="0"/>
              <a:t>Retrochiasmal</a:t>
            </a:r>
            <a:r>
              <a:rPr lang="en-US" dirty="0" smtClean="0"/>
              <a:t> (contralateral side)</a:t>
            </a:r>
          </a:p>
          <a:p>
            <a:pPr lvl="1"/>
            <a:r>
              <a:rPr lang="en-US" dirty="0" smtClean="0"/>
              <a:t>Macular Sparing: Occipital Lobe</a:t>
            </a:r>
          </a:p>
          <a:p>
            <a:r>
              <a:rPr lang="en-US" dirty="0" smtClean="0"/>
              <a:t>Homonymous </a:t>
            </a:r>
            <a:r>
              <a:rPr lang="en-US" dirty="0" err="1" smtClean="0"/>
              <a:t>Quandrantopia</a:t>
            </a:r>
            <a:r>
              <a:rPr lang="en-US" dirty="0" smtClean="0"/>
              <a:t> (TIPS)</a:t>
            </a:r>
          </a:p>
          <a:p>
            <a:pPr lvl="1"/>
            <a:r>
              <a:rPr lang="en-US" dirty="0" smtClean="0"/>
              <a:t>Temporal Lobe = Inferior</a:t>
            </a:r>
          </a:p>
          <a:p>
            <a:pPr lvl="1"/>
            <a:r>
              <a:rPr lang="en-US" dirty="0" smtClean="0"/>
              <a:t>Parietal Lobe = Superior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60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Parkinsonism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Cardinal Features: Rest tremor, rigidity, bradykinesia (hands and feet), postural instability</a:t>
            </a:r>
          </a:p>
          <a:p>
            <a:r>
              <a:rPr lang="en-US" dirty="0" smtClean="0"/>
              <a:t>Additional Examination</a:t>
            </a:r>
          </a:p>
          <a:p>
            <a:pPr lvl="1"/>
            <a:r>
              <a:rPr lang="en-US" dirty="0" smtClean="0"/>
              <a:t>MSA: Cerebellar, pyramidal weakness, check for IDC</a:t>
            </a:r>
          </a:p>
          <a:p>
            <a:pPr lvl="1"/>
            <a:r>
              <a:rPr lang="en-US" dirty="0" smtClean="0"/>
              <a:t>PSP: Eye movements</a:t>
            </a:r>
          </a:p>
          <a:p>
            <a:pPr lvl="1"/>
            <a:r>
              <a:rPr lang="en-US" dirty="0" err="1" smtClean="0"/>
              <a:t>Corticobasal</a:t>
            </a:r>
            <a:r>
              <a:rPr lang="en-US" dirty="0" smtClean="0"/>
              <a:t> </a:t>
            </a:r>
            <a:r>
              <a:rPr lang="en-US" dirty="0" err="1" smtClean="0"/>
              <a:t>degneration</a:t>
            </a:r>
            <a:r>
              <a:rPr lang="en-US" dirty="0" smtClean="0"/>
              <a:t>: Comb hair action</a:t>
            </a:r>
          </a:p>
          <a:p>
            <a:pPr lvl="1"/>
            <a:r>
              <a:rPr lang="en-US" dirty="0" smtClean="0"/>
              <a:t>Function: Open bottle, writing (</a:t>
            </a:r>
            <a:r>
              <a:rPr lang="en-US" dirty="0" err="1" smtClean="0"/>
              <a:t>micrographia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Offer: Drug/sleep/mood history, MMSE, postural BP, smell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277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Cerebellar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Unilateral:</a:t>
            </a:r>
          </a:p>
          <a:p>
            <a:pPr lvl="1"/>
            <a:r>
              <a:rPr lang="en-US" dirty="0" smtClean="0"/>
              <a:t>Causes: Stroke, SOL, MS, Trauma</a:t>
            </a:r>
          </a:p>
          <a:p>
            <a:pPr lvl="1"/>
            <a:r>
              <a:rPr lang="en-US" dirty="0" smtClean="0"/>
              <a:t>Extra: Pronator drift (ataxic hemiparesis), eye movements/pupillary reaction (MS), CPA/LMS features</a:t>
            </a:r>
          </a:p>
          <a:p>
            <a:r>
              <a:rPr lang="en-US" dirty="0" smtClean="0"/>
              <a:t>Bilateral</a:t>
            </a:r>
          </a:p>
          <a:p>
            <a:pPr lvl="1"/>
            <a:r>
              <a:rPr lang="en-US" dirty="0" smtClean="0"/>
              <a:t>Causes: Congenital (inherited ataxias), metabolic (alcohol), drug (AEDs, lithium, chemo, </a:t>
            </a:r>
            <a:r>
              <a:rPr lang="en-US" dirty="0" err="1" smtClean="0"/>
              <a:t>tacrolimus</a:t>
            </a:r>
            <a:r>
              <a:rPr lang="en-US" dirty="0" smtClean="0"/>
              <a:t>), infectious (</a:t>
            </a:r>
            <a:r>
              <a:rPr lang="en-US" dirty="0" err="1" smtClean="0"/>
              <a:t>meningoencephalitis</a:t>
            </a:r>
            <a:r>
              <a:rPr lang="en-US" dirty="0" smtClean="0"/>
              <a:t>, post infectious </a:t>
            </a:r>
            <a:r>
              <a:rPr lang="en-US" dirty="0" err="1" smtClean="0"/>
              <a:t>cerebellitis</a:t>
            </a:r>
            <a:r>
              <a:rPr lang="en-US" dirty="0" smtClean="0"/>
              <a:t>), autoimmune (MS, MF, SLE), </a:t>
            </a:r>
            <a:r>
              <a:rPr lang="en-US" dirty="0" err="1" smtClean="0"/>
              <a:t>paraneoplastic</a:t>
            </a:r>
            <a:r>
              <a:rPr lang="en-US" dirty="0" smtClean="0"/>
              <a:t>, others (hypothyroid)</a:t>
            </a:r>
          </a:p>
          <a:p>
            <a:pPr lvl="1"/>
            <a:r>
              <a:rPr lang="en-US" dirty="0" smtClean="0"/>
              <a:t>Extra: </a:t>
            </a:r>
          </a:p>
          <a:p>
            <a:pPr lvl="2"/>
            <a:r>
              <a:rPr lang="en-US" dirty="0" smtClean="0"/>
              <a:t>Eye movement/pupillary reaction (MS), LL involvement (inherited ataxias), reflexes (</a:t>
            </a:r>
            <a:r>
              <a:rPr lang="en-US" dirty="0"/>
              <a:t>UMN – MS, ataxic hemiparesis, </a:t>
            </a:r>
            <a:r>
              <a:rPr lang="en-US" dirty="0" err="1"/>
              <a:t>spinocerebellar</a:t>
            </a:r>
            <a:r>
              <a:rPr lang="en-US" dirty="0"/>
              <a:t> ataxia, LMN – MF, </a:t>
            </a:r>
            <a:r>
              <a:rPr lang="en-US" dirty="0" smtClean="0"/>
              <a:t>Friedrich’s</a:t>
            </a:r>
            <a:r>
              <a:rPr lang="en-GB" dirty="0" smtClean="0"/>
              <a:t>), tone (MSA)</a:t>
            </a:r>
            <a:endParaRPr lang="en-US" dirty="0" smtClean="0"/>
          </a:p>
          <a:p>
            <a:pPr lvl="2"/>
            <a:r>
              <a:rPr lang="en-US" dirty="0" smtClean="0"/>
              <a:t>Gingival hypertrophy (phenytoin), </a:t>
            </a:r>
            <a:r>
              <a:rPr lang="en-US" dirty="0" err="1" smtClean="0"/>
              <a:t>parotidomegaly</a:t>
            </a:r>
            <a:r>
              <a:rPr lang="en-US" dirty="0" smtClean="0"/>
              <a:t> (alcohol)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31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Myelopathy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Localisation</a:t>
            </a:r>
            <a:r>
              <a:rPr lang="en-US" dirty="0" smtClean="0"/>
              <a:t>: Level and portion of cord (ant, post, central)</a:t>
            </a:r>
          </a:p>
          <a:p>
            <a:r>
              <a:rPr lang="en-US" dirty="0" smtClean="0"/>
              <a:t>Causes: Based on demographic, nature of cord involvement</a:t>
            </a:r>
          </a:p>
          <a:p>
            <a:pPr lvl="1"/>
            <a:r>
              <a:rPr lang="en-US" dirty="0" smtClean="0"/>
              <a:t>Young: Congenital (HSP), Demyelinating (MS, transverse myelitis, NMO), trauma</a:t>
            </a:r>
          </a:p>
          <a:p>
            <a:pPr lvl="1"/>
            <a:r>
              <a:rPr lang="en-US" dirty="0" smtClean="0"/>
              <a:t>Old: Degenerative (DDD), neoplastic (primary/</a:t>
            </a:r>
            <a:r>
              <a:rPr lang="en-US" dirty="0" err="1" smtClean="0"/>
              <a:t>mets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Posterior Column: SCAD, </a:t>
            </a:r>
            <a:r>
              <a:rPr lang="en-US" dirty="0" err="1" smtClean="0"/>
              <a:t>Tabes</a:t>
            </a:r>
            <a:r>
              <a:rPr lang="en-US" dirty="0" smtClean="0"/>
              <a:t> </a:t>
            </a:r>
            <a:r>
              <a:rPr lang="en-US" dirty="0" err="1" smtClean="0"/>
              <a:t>dorsalis</a:t>
            </a:r>
            <a:r>
              <a:rPr lang="en-US" dirty="0" smtClean="0"/>
              <a:t>, Friedrich’s Ataxia</a:t>
            </a:r>
          </a:p>
          <a:p>
            <a:pPr lvl="1"/>
            <a:r>
              <a:rPr lang="en-US" dirty="0" smtClean="0"/>
              <a:t>Anterior Column: Anterior spinal infarction</a:t>
            </a:r>
          </a:p>
          <a:p>
            <a:pPr lvl="1"/>
            <a:r>
              <a:rPr lang="en-US" dirty="0" smtClean="0"/>
              <a:t>Central Cord (UL &gt; LL involvement, suspended sensory level to pinprick, preserved proprioception, may have </a:t>
            </a:r>
            <a:r>
              <a:rPr lang="en-US" dirty="0" err="1" smtClean="0"/>
              <a:t>horners</a:t>
            </a:r>
            <a:r>
              <a:rPr lang="en-US" dirty="0" smtClean="0"/>
              <a:t>, may have distal UMN signs): </a:t>
            </a:r>
            <a:r>
              <a:rPr lang="en-US" dirty="0" err="1" smtClean="0"/>
              <a:t>Syringomyelia</a:t>
            </a:r>
            <a:r>
              <a:rPr lang="en-US" dirty="0" smtClean="0"/>
              <a:t>, </a:t>
            </a:r>
            <a:r>
              <a:rPr lang="en-US" dirty="0" err="1" smtClean="0"/>
              <a:t>intramedullar</a:t>
            </a:r>
            <a:r>
              <a:rPr lang="en-US" dirty="0" smtClean="0"/>
              <a:t> </a:t>
            </a:r>
            <a:r>
              <a:rPr lang="en-US" dirty="0" err="1" smtClean="0"/>
              <a:t>tumours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0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Symmetrical LMN Weakness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distinguishing features: Sensory involvement, proximal vs distal</a:t>
            </a:r>
          </a:p>
          <a:p>
            <a:r>
              <a:rPr lang="en-US" dirty="0" smtClean="0"/>
              <a:t>Muscle:</a:t>
            </a:r>
          </a:p>
          <a:p>
            <a:pPr lvl="1"/>
            <a:r>
              <a:rPr lang="en-US" dirty="0" smtClean="0"/>
              <a:t>Proximal: FSHD, DMD/BMD, Cushing’s, DM/PM</a:t>
            </a:r>
          </a:p>
          <a:p>
            <a:pPr lvl="1"/>
            <a:r>
              <a:rPr lang="en-US" dirty="0" smtClean="0"/>
              <a:t>Distal: </a:t>
            </a:r>
            <a:r>
              <a:rPr lang="en-US" dirty="0" err="1" smtClean="0"/>
              <a:t>Myotonic</a:t>
            </a:r>
            <a:r>
              <a:rPr lang="en-US" dirty="0" smtClean="0"/>
              <a:t> Dystrophy, Inclusion Body Myositis</a:t>
            </a:r>
          </a:p>
          <a:p>
            <a:r>
              <a:rPr lang="en-US" dirty="0" smtClean="0"/>
              <a:t>NMJ: </a:t>
            </a:r>
            <a:r>
              <a:rPr lang="en-US" dirty="0" err="1" smtClean="0"/>
              <a:t>Fatigueability</a:t>
            </a:r>
            <a:endParaRPr lang="en-US" dirty="0" smtClean="0"/>
          </a:p>
          <a:p>
            <a:pPr lvl="1"/>
            <a:r>
              <a:rPr lang="en-US" dirty="0" smtClean="0"/>
              <a:t>Myasthenia Gravis</a:t>
            </a:r>
          </a:p>
          <a:p>
            <a:r>
              <a:rPr lang="en-US" dirty="0" smtClean="0"/>
              <a:t>Peripheral Nerves: Typically distal involvement with sensory component; but variable</a:t>
            </a:r>
          </a:p>
          <a:p>
            <a:r>
              <a:rPr lang="en-US" dirty="0" smtClean="0"/>
              <a:t>Anterior Horn Cell: Wasting, </a:t>
            </a:r>
            <a:r>
              <a:rPr lang="en-US" dirty="0" err="1" smtClean="0"/>
              <a:t>fasciculations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11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Myopathies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FSHD</a:t>
            </a:r>
          </a:p>
          <a:p>
            <a:pPr lvl="1"/>
            <a:r>
              <a:rPr lang="en-US" dirty="0" smtClean="0"/>
              <a:t>Cardinal Features: Scapular winging, proximal myopathy; facial weakness, peroneal weakness</a:t>
            </a:r>
          </a:p>
          <a:p>
            <a:pPr lvl="1"/>
            <a:r>
              <a:rPr lang="en-US" dirty="0" smtClean="0"/>
              <a:t>Associated Features: Cardiomyopathy, hearing loss, cognitive impairment </a:t>
            </a:r>
          </a:p>
          <a:p>
            <a:r>
              <a:rPr lang="en-US" dirty="0" err="1" smtClean="0"/>
              <a:t>Myotonic</a:t>
            </a:r>
            <a:r>
              <a:rPr lang="en-US" dirty="0" smtClean="0"/>
              <a:t> Dystrophy</a:t>
            </a:r>
          </a:p>
          <a:p>
            <a:pPr lvl="1"/>
            <a:r>
              <a:rPr lang="en-US" dirty="0" smtClean="0"/>
              <a:t>Cardinal Features: Grip </a:t>
            </a:r>
            <a:r>
              <a:rPr lang="en-US" dirty="0" err="1" smtClean="0"/>
              <a:t>myotonia</a:t>
            </a:r>
            <a:r>
              <a:rPr lang="en-US" dirty="0" smtClean="0"/>
              <a:t>, percussion </a:t>
            </a:r>
            <a:r>
              <a:rPr lang="en-US" dirty="0" err="1" smtClean="0"/>
              <a:t>myotonia</a:t>
            </a:r>
            <a:r>
              <a:rPr lang="en-US" dirty="0" smtClean="0"/>
              <a:t>, eye closure </a:t>
            </a:r>
            <a:r>
              <a:rPr lang="en-US" dirty="0" err="1" smtClean="0"/>
              <a:t>myotonia</a:t>
            </a:r>
            <a:endParaRPr lang="en-US" dirty="0" smtClean="0"/>
          </a:p>
          <a:p>
            <a:pPr lvl="1"/>
            <a:r>
              <a:rPr lang="en-US" dirty="0" smtClean="0"/>
              <a:t>Associated Features: Cardiomyopathy, DM, hypogonadism, cataracts, hearing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28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Myasthenia Gravis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Cardinal Features: </a:t>
            </a:r>
            <a:r>
              <a:rPr lang="en-US" dirty="0" err="1" smtClean="0"/>
              <a:t>Fatigueable</a:t>
            </a:r>
            <a:r>
              <a:rPr lang="en-US" dirty="0" smtClean="0"/>
              <a:t> ptosis, complex </a:t>
            </a:r>
            <a:r>
              <a:rPr lang="en-US" dirty="0" err="1" smtClean="0"/>
              <a:t>opthalmoplegia</a:t>
            </a:r>
            <a:r>
              <a:rPr lang="en-US" dirty="0" smtClean="0"/>
              <a:t>, bulbar involvement, limb involvement</a:t>
            </a:r>
          </a:p>
          <a:p>
            <a:r>
              <a:rPr lang="en-US" dirty="0" smtClean="0"/>
              <a:t>Examination: Eye (shine torch, elevate eyelid, count from 1-20), upper limbs (continuous or intermittent fatiguing)</a:t>
            </a:r>
          </a:p>
          <a:p>
            <a:r>
              <a:rPr lang="en-US" dirty="0" smtClean="0"/>
              <a:t>Investigations:</a:t>
            </a:r>
          </a:p>
          <a:p>
            <a:pPr lvl="1"/>
            <a:r>
              <a:rPr lang="en-US" dirty="0" smtClean="0"/>
              <a:t>Immediate: NIF </a:t>
            </a:r>
            <a:r>
              <a:rPr lang="mr-IN" dirty="0" smtClean="0"/>
              <a:t>–</a:t>
            </a:r>
            <a:r>
              <a:rPr lang="en-US" dirty="0" smtClean="0"/>
              <a:t> if &lt; 20cmH2O consider respiratory support</a:t>
            </a:r>
          </a:p>
          <a:p>
            <a:pPr lvl="1"/>
            <a:r>
              <a:rPr lang="en-US" dirty="0" smtClean="0"/>
              <a:t>Bedside: Ice pack test</a:t>
            </a:r>
          </a:p>
          <a:p>
            <a:pPr lvl="1"/>
            <a:r>
              <a:rPr lang="en-US" dirty="0" smtClean="0"/>
              <a:t>Neurophysiological studies: Single fiber EMG (jitter pattern), repetitive nerve stimulation (</a:t>
            </a:r>
            <a:r>
              <a:rPr lang="en-US" dirty="0" err="1" smtClean="0"/>
              <a:t>decremental</a:t>
            </a:r>
            <a:r>
              <a:rPr lang="en-US" dirty="0" smtClean="0"/>
              <a:t> pattern)</a:t>
            </a:r>
          </a:p>
          <a:p>
            <a:pPr lvl="1"/>
            <a:r>
              <a:rPr lang="en-US" dirty="0" smtClean="0"/>
              <a:t>Antibodies: </a:t>
            </a:r>
            <a:r>
              <a:rPr lang="en-US" dirty="0"/>
              <a:t>Acetylcholine Receptor or Muscle Specific Kinase (</a:t>
            </a:r>
            <a:r>
              <a:rPr lang="en-US" dirty="0" err="1"/>
              <a:t>MuSK</a:t>
            </a:r>
            <a:r>
              <a:rPr lang="en-US" dirty="0"/>
              <a:t>) antibodies; New abs </a:t>
            </a:r>
            <a:r>
              <a:rPr lang="en-US" dirty="0" err="1"/>
              <a:t>Agrin</a:t>
            </a:r>
            <a:r>
              <a:rPr lang="en-US" dirty="0"/>
              <a:t> and LRP4</a:t>
            </a:r>
            <a:r>
              <a:rPr lang="en-GB" dirty="0" smtClean="0">
                <a:effectLst/>
              </a:rPr>
              <a:t> </a:t>
            </a:r>
            <a:endParaRPr lang="en-US" dirty="0" smtClean="0"/>
          </a:p>
          <a:p>
            <a:r>
              <a:rPr lang="en-US" dirty="0" smtClean="0"/>
              <a:t>Management: Acute (ABC, PLEX/IVIG), Long term (</a:t>
            </a:r>
            <a:r>
              <a:rPr lang="en-US" dirty="0" err="1" smtClean="0"/>
              <a:t>pyridostigmine</a:t>
            </a:r>
            <a:r>
              <a:rPr lang="en-US" dirty="0" smtClean="0"/>
              <a:t>, </a:t>
            </a:r>
            <a:r>
              <a:rPr lang="en-US" dirty="0" err="1" smtClean="0"/>
              <a:t>immunomodulators</a:t>
            </a:r>
            <a:r>
              <a:rPr lang="en-US" dirty="0" smtClean="0"/>
              <a:t>, </a:t>
            </a:r>
            <a:r>
              <a:rPr lang="en-US" dirty="0" err="1" smtClean="0"/>
              <a:t>thymectomy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4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commonly Tested?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Cranial Nerves: Single nerves (3,6,7), clubs, non-conforming (meningeal/BOS/H&amp;N </a:t>
            </a:r>
            <a:r>
              <a:rPr lang="en-US" dirty="0" err="1" smtClean="0"/>
              <a:t>tumours</a:t>
            </a:r>
            <a:r>
              <a:rPr lang="en-US" dirty="0" smtClean="0"/>
              <a:t>), complex </a:t>
            </a:r>
            <a:r>
              <a:rPr lang="en-US" dirty="0" err="1" smtClean="0"/>
              <a:t>ophthalmoplegia</a:t>
            </a:r>
            <a:r>
              <a:rPr lang="en-US" dirty="0" smtClean="0"/>
              <a:t>, bulbar/</a:t>
            </a:r>
            <a:r>
              <a:rPr lang="en-US" dirty="0" err="1" smtClean="0"/>
              <a:t>pseudobulbar</a:t>
            </a:r>
            <a:r>
              <a:rPr lang="en-US" dirty="0" smtClean="0"/>
              <a:t> palsy, Horner’s, VF defects</a:t>
            </a:r>
          </a:p>
          <a:p>
            <a:r>
              <a:rPr lang="en-US" dirty="0" smtClean="0"/>
              <a:t>Upper Limbs: Parkinsonism, cerebellar, myelopathy, </a:t>
            </a:r>
            <a:r>
              <a:rPr lang="en-US" dirty="0" err="1" smtClean="0"/>
              <a:t>bilat</a:t>
            </a:r>
            <a:r>
              <a:rPr lang="en-US" dirty="0" smtClean="0"/>
              <a:t> LL LMN (muscle </a:t>
            </a:r>
            <a:r>
              <a:rPr lang="mr-IN" dirty="0" smtClean="0"/>
              <a:t>–</a:t>
            </a:r>
            <a:r>
              <a:rPr lang="en-US" dirty="0" smtClean="0"/>
              <a:t> FSHD/MD, NMJ - MG, nerve </a:t>
            </a:r>
            <a:r>
              <a:rPr lang="mr-IN" dirty="0" smtClean="0"/>
              <a:t>–</a:t>
            </a:r>
            <a:r>
              <a:rPr lang="en-US" dirty="0" smtClean="0"/>
              <a:t> CMT/DM, AHC - MND), LMN </a:t>
            </a:r>
            <a:r>
              <a:rPr lang="en-US" dirty="0" err="1" smtClean="0"/>
              <a:t>monoparesis</a:t>
            </a:r>
            <a:r>
              <a:rPr lang="en-US" dirty="0" smtClean="0"/>
              <a:t> (Median/Ulnar/Radial/Mixed, Radiculopathy, </a:t>
            </a:r>
            <a:r>
              <a:rPr lang="en-US" dirty="0" err="1" smtClean="0"/>
              <a:t>Plexopathy</a:t>
            </a:r>
            <a:r>
              <a:rPr lang="en-US" dirty="0" smtClean="0"/>
              <a:t>)</a:t>
            </a:r>
          </a:p>
          <a:p>
            <a:r>
              <a:rPr lang="en-US" dirty="0" smtClean="0"/>
              <a:t>Lower Limbs: LMN LL (</a:t>
            </a:r>
            <a:r>
              <a:rPr lang="en-US" dirty="0" err="1" smtClean="0"/>
              <a:t>rmb</a:t>
            </a:r>
            <a:r>
              <a:rPr lang="en-US" dirty="0" smtClean="0"/>
              <a:t> </a:t>
            </a:r>
            <a:r>
              <a:rPr lang="en-US" dirty="0" err="1" smtClean="0"/>
              <a:t>cauda</a:t>
            </a:r>
            <a:r>
              <a:rPr lang="en-US" dirty="0" smtClean="0"/>
              <a:t> </a:t>
            </a:r>
            <a:r>
              <a:rPr lang="en-US" dirty="0" err="1" smtClean="0"/>
              <a:t>equina</a:t>
            </a:r>
            <a:r>
              <a:rPr lang="en-US" dirty="0" smtClean="0"/>
              <a:t> pathologies), UMN LL, foot drop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95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Peripheral Neuropathy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Causes:</a:t>
            </a:r>
          </a:p>
          <a:p>
            <a:pPr lvl="1"/>
            <a:r>
              <a:rPr lang="en-US" dirty="0" smtClean="0"/>
              <a:t>D, A-J: Diabetes</a:t>
            </a:r>
            <a:r>
              <a:rPr lang="en-US" dirty="0"/>
              <a:t>, Alcohol, B12/folate, Cancer, Drugs (isoniazid, cisplatin, </a:t>
            </a:r>
            <a:r>
              <a:rPr lang="en-US" dirty="0" err="1"/>
              <a:t>amiodarone</a:t>
            </a:r>
            <a:r>
              <a:rPr lang="en-US" dirty="0"/>
              <a:t>, phenytoin, </a:t>
            </a:r>
            <a:r>
              <a:rPr lang="en-US" dirty="0" err="1"/>
              <a:t>dapsone</a:t>
            </a:r>
            <a:r>
              <a:rPr lang="en-US" dirty="0"/>
              <a:t>), Environmental (Lead), Familial (CMT), GBS/CIDP, Hypothyroid, Infections (HIV, Lyme), </a:t>
            </a:r>
            <a:r>
              <a:rPr lang="en-US" dirty="0" err="1"/>
              <a:t>sJogrens</a:t>
            </a:r>
            <a:endParaRPr lang="en-GB" dirty="0"/>
          </a:p>
          <a:p>
            <a:pPr lvl="1"/>
            <a:r>
              <a:rPr lang="en-US" dirty="0"/>
              <a:t>Motor Predominant: AIDP/CIDP, MMN, Lead toxicity, Diabetic </a:t>
            </a:r>
            <a:r>
              <a:rPr lang="en-US" dirty="0" err="1"/>
              <a:t>amyotrophy</a:t>
            </a:r>
            <a:r>
              <a:rPr lang="en-US" dirty="0"/>
              <a:t>, drugs (</a:t>
            </a:r>
            <a:r>
              <a:rPr lang="en-US" dirty="0" err="1"/>
              <a:t>dapsone</a:t>
            </a:r>
            <a:r>
              <a:rPr lang="en-US" dirty="0"/>
              <a:t>), critical care neuropathy, </a:t>
            </a:r>
            <a:r>
              <a:rPr lang="en-US" dirty="0" smtClean="0"/>
              <a:t>porphyria</a:t>
            </a:r>
          </a:p>
          <a:p>
            <a:pPr lvl="1"/>
            <a:r>
              <a:rPr lang="en-US" dirty="0"/>
              <a:t>Sensory </a:t>
            </a:r>
            <a:r>
              <a:rPr lang="en-US" dirty="0" err="1"/>
              <a:t>Neuronopathy</a:t>
            </a:r>
            <a:r>
              <a:rPr lang="en-US" dirty="0"/>
              <a:t> (</a:t>
            </a:r>
            <a:r>
              <a:rPr lang="en-US" dirty="0" err="1"/>
              <a:t>dysasthesiae</a:t>
            </a:r>
            <a:r>
              <a:rPr lang="en-US" dirty="0"/>
              <a:t>, asymmetrical sensory loss, ataxia, absent reflexes, no motor loss): </a:t>
            </a:r>
            <a:r>
              <a:rPr lang="en-US" dirty="0" err="1"/>
              <a:t>Paraneoplastic</a:t>
            </a:r>
            <a:r>
              <a:rPr lang="en-US" dirty="0"/>
              <a:t>, </a:t>
            </a:r>
            <a:r>
              <a:rPr lang="en-US" dirty="0" err="1"/>
              <a:t>Sjogren’s</a:t>
            </a:r>
            <a:r>
              <a:rPr lang="en-US" dirty="0"/>
              <a:t>, Drugs (chemotherapy)</a:t>
            </a:r>
            <a:endParaRPr lang="en-GB" sz="4000" dirty="0"/>
          </a:p>
          <a:p>
            <a:r>
              <a:rPr lang="en-US" dirty="0" smtClean="0"/>
              <a:t>Specific </a:t>
            </a:r>
            <a:r>
              <a:rPr lang="en-US" dirty="0"/>
              <a:t>Antibodies</a:t>
            </a:r>
            <a:endParaRPr lang="en-GB" sz="4400" dirty="0"/>
          </a:p>
          <a:p>
            <a:pPr lvl="1"/>
            <a:r>
              <a:rPr lang="en-US" dirty="0"/>
              <a:t>Multifocal Motor Neuropathy: Anti GM1 antibody</a:t>
            </a:r>
            <a:endParaRPr lang="en-GB" sz="4000" dirty="0"/>
          </a:p>
          <a:p>
            <a:pPr lvl="1"/>
            <a:r>
              <a:rPr lang="en-US" dirty="0" err="1"/>
              <a:t>Paraneoplastic</a:t>
            </a:r>
            <a:r>
              <a:rPr lang="en-US" dirty="0"/>
              <a:t>: Anti Hu and </a:t>
            </a:r>
            <a:r>
              <a:rPr lang="en-US" dirty="0" err="1" smtClean="0"/>
              <a:t>Yo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3176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Nerve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Inspection: Scars, </a:t>
            </a:r>
            <a:r>
              <a:rPr lang="en-US" dirty="0" err="1" smtClean="0"/>
              <a:t>thenar</a:t>
            </a:r>
            <a:r>
              <a:rPr lang="en-US" dirty="0" smtClean="0"/>
              <a:t> wasting</a:t>
            </a:r>
          </a:p>
          <a:p>
            <a:r>
              <a:rPr lang="en-US" dirty="0" smtClean="0"/>
              <a:t>Motor: Benediction sign on hand closure (proximal lesion), weakness of thumb abduction, weakness of radial 2 DIPJ flexion (proximal lesion)</a:t>
            </a:r>
          </a:p>
          <a:p>
            <a:r>
              <a:rPr lang="en-US" dirty="0" smtClean="0"/>
              <a:t>Sensation: Radial 3.5 fingers affected, </a:t>
            </a:r>
            <a:r>
              <a:rPr lang="en-US" dirty="0" err="1" smtClean="0"/>
              <a:t>thenar</a:t>
            </a:r>
            <a:r>
              <a:rPr lang="en-US" dirty="0" smtClean="0"/>
              <a:t> eminence </a:t>
            </a:r>
            <a:r>
              <a:rPr lang="en-US" dirty="0" err="1" smtClean="0"/>
              <a:t>affeted</a:t>
            </a:r>
            <a:r>
              <a:rPr lang="en-US" dirty="0" smtClean="0"/>
              <a:t> (proximal lesion)</a:t>
            </a:r>
          </a:p>
          <a:p>
            <a:r>
              <a:rPr lang="en-US" dirty="0" smtClean="0"/>
              <a:t>Special Tests: </a:t>
            </a:r>
            <a:r>
              <a:rPr lang="en-US" dirty="0" err="1" smtClean="0"/>
              <a:t>Phalen’s</a:t>
            </a:r>
            <a:r>
              <a:rPr lang="en-US" dirty="0" smtClean="0"/>
              <a:t> (CTS), O-sign (AIN), </a:t>
            </a:r>
            <a:r>
              <a:rPr lang="en-US" dirty="0" err="1" smtClean="0"/>
              <a:t>Tinel’s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2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Ulnar Nerve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Inspection: </a:t>
            </a:r>
            <a:r>
              <a:rPr lang="en-US" dirty="0" err="1" smtClean="0"/>
              <a:t>Interossei</a:t>
            </a:r>
            <a:r>
              <a:rPr lang="en-US" dirty="0" smtClean="0"/>
              <a:t> guttering, </a:t>
            </a:r>
            <a:r>
              <a:rPr lang="en-US" dirty="0" err="1" smtClean="0"/>
              <a:t>hypothenar</a:t>
            </a:r>
            <a:r>
              <a:rPr lang="en-US" dirty="0" smtClean="0"/>
              <a:t> wasting, ulnar claw (distal lesion)</a:t>
            </a:r>
          </a:p>
          <a:p>
            <a:r>
              <a:rPr lang="en-US" dirty="0" smtClean="0"/>
              <a:t>Motor: Weakness of finger abduction, weakness of ulnar 2 DIPJ flexion (proximal lesion)</a:t>
            </a:r>
          </a:p>
          <a:p>
            <a:r>
              <a:rPr lang="en-US" dirty="0" smtClean="0"/>
              <a:t>Sensation: Ulnar 1.5 fingers affected, volar and dorsal ulnar aspects affected in proximal lesions</a:t>
            </a:r>
          </a:p>
          <a:p>
            <a:r>
              <a:rPr lang="en-US" dirty="0" smtClean="0"/>
              <a:t>Special Tests: </a:t>
            </a:r>
            <a:r>
              <a:rPr lang="en-US" dirty="0" err="1" smtClean="0"/>
              <a:t>Froment’s</a:t>
            </a:r>
            <a:endParaRPr lang="en-US" dirty="0" smtClean="0"/>
          </a:p>
          <a:p>
            <a:r>
              <a:rPr lang="en-US" dirty="0" smtClean="0"/>
              <a:t>Sites: Distal (</a:t>
            </a:r>
            <a:r>
              <a:rPr lang="en-US" dirty="0" err="1" smtClean="0"/>
              <a:t>Guyon’s</a:t>
            </a:r>
            <a:r>
              <a:rPr lang="en-US" dirty="0" smtClean="0"/>
              <a:t> canal), Proximal (Cubital tunnel syndrome)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08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Radial Nerve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Inspection: Wrist drop, finger drop</a:t>
            </a:r>
            <a:endParaRPr lang="en-GB" dirty="0"/>
          </a:p>
          <a:p>
            <a:r>
              <a:rPr lang="en-US" dirty="0"/>
              <a:t>Motor: Finger extension (specifically MCPJ, extension can still occur at IPJ because supplied by intrinsic muscles), wrist extension (spared for PIN pathology), elbow extension, supination, test triceps jerk too</a:t>
            </a:r>
            <a:endParaRPr lang="en-GB" dirty="0"/>
          </a:p>
          <a:p>
            <a:r>
              <a:rPr lang="en-US" dirty="0"/>
              <a:t>Sensation: Anatomical snuffbox (spared in PIN pathology)</a:t>
            </a:r>
            <a:endParaRPr lang="en-GB" dirty="0"/>
          </a:p>
          <a:p>
            <a:r>
              <a:rPr lang="en-US" dirty="0"/>
              <a:t>Level of injury: Axilla (crutches, Saturday night palsy), humeral shaft, elbow (fracture, dislocation)</a:t>
            </a:r>
            <a:endParaRPr lang="en-GB" dirty="0"/>
          </a:p>
          <a:p>
            <a:r>
              <a:rPr lang="en-US" dirty="0"/>
              <a:t>Differential would be C7 radiculopathy which has additional features of weak shoulder adduction and wrist </a:t>
            </a:r>
            <a:r>
              <a:rPr lang="en-US" dirty="0" smtClean="0"/>
              <a:t>flexion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38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 Drop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Motor</a:t>
            </a:r>
            <a:endParaRPr lang="en-GB" sz="4400" dirty="0"/>
          </a:p>
          <a:p>
            <a:pPr lvl="1"/>
            <a:r>
              <a:rPr lang="en-US" dirty="0"/>
              <a:t>Foot inversion: Affected suggests L4/5 or sciatic nerve</a:t>
            </a:r>
            <a:endParaRPr lang="en-GB" sz="4000" dirty="0"/>
          </a:p>
          <a:p>
            <a:pPr lvl="1"/>
            <a:r>
              <a:rPr lang="en-US" dirty="0"/>
              <a:t>Hip abduction and internal rotation: Affected suggests L4/5</a:t>
            </a:r>
            <a:endParaRPr lang="en-GB" sz="4000" dirty="0"/>
          </a:p>
          <a:p>
            <a:pPr lvl="0"/>
            <a:r>
              <a:rPr lang="en-US" dirty="0"/>
              <a:t>Reflexes: Ankle jerks lost in sciatic nerve or S1 radiculopathy</a:t>
            </a:r>
            <a:endParaRPr lang="en-GB" sz="4400" dirty="0"/>
          </a:p>
          <a:p>
            <a:pPr lvl="0"/>
            <a:r>
              <a:rPr lang="en-US" dirty="0"/>
              <a:t>Sensory</a:t>
            </a:r>
            <a:endParaRPr lang="en-GB" sz="4400" dirty="0"/>
          </a:p>
          <a:p>
            <a:pPr lvl="1"/>
            <a:r>
              <a:rPr lang="en-SG" dirty="0"/>
              <a:t>Deep </a:t>
            </a:r>
            <a:r>
              <a:rPr lang="en-SG" dirty="0" err="1"/>
              <a:t>br</a:t>
            </a:r>
            <a:r>
              <a:rPr lang="en-SG" dirty="0"/>
              <a:t> of common peroneal: only 1</a:t>
            </a:r>
            <a:r>
              <a:rPr lang="en-SG" baseline="30000" dirty="0"/>
              <a:t>st</a:t>
            </a:r>
            <a:r>
              <a:rPr lang="en-SG" dirty="0"/>
              <a:t> </a:t>
            </a:r>
            <a:r>
              <a:rPr lang="en-SG" dirty="0" err="1"/>
              <a:t>webspace</a:t>
            </a:r>
            <a:r>
              <a:rPr lang="en-SG" dirty="0"/>
              <a:t> </a:t>
            </a:r>
            <a:endParaRPr lang="en-GB" sz="4000" dirty="0"/>
          </a:p>
          <a:p>
            <a:pPr lvl="1"/>
            <a:r>
              <a:rPr lang="en-SG" dirty="0"/>
              <a:t>Common peroneal: 1</a:t>
            </a:r>
            <a:r>
              <a:rPr lang="en-SG" baseline="30000" dirty="0"/>
              <a:t>st</a:t>
            </a:r>
            <a:r>
              <a:rPr lang="en-SG" dirty="0"/>
              <a:t> </a:t>
            </a:r>
            <a:r>
              <a:rPr lang="en-SG" dirty="0" err="1"/>
              <a:t>webspace</a:t>
            </a:r>
            <a:r>
              <a:rPr lang="en-SG" dirty="0"/>
              <a:t>, dorsum of foot, lateral calf</a:t>
            </a:r>
            <a:endParaRPr lang="en-GB" sz="4000" dirty="0"/>
          </a:p>
          <a:p>
            <a:pPr lvl="1"/>
            <a:r>
              <a:rPr lang="en-SG" dirty="0"/>
              <a:t>Sciatic (L4/5/S1 dermatomes): whole leg </a:t>
            </a:r>
            <a:endParaRPr lang="en-GB" sz="4000" dirty="0"/>
          </a:p>
          <a:p>
            <a:pPr lvl="1"/>
            <a:r>
              <a:rPr lang="en-SG" dirty="0"/>
              <a:t>L4/5: sensation of foot dorsum and lateral calf, </a:t>
            </a:r>
            <a:r>
              <a:rPr lang="en-SG" b="1" dirty="0"/>
              <a:t>extending to lateral side of leg</a:t>
            </a:r>
            <a:endParaRPr lang="en-GB" sz="4000" dirty="0"/>
          </a:p>
          <a:p>
            <a:pPr lvl="0"/>
            <a:r>
              <a:rPr lang="en-US" dirty="0"/>
              <a:t>Etiology: Check for scars, palpate peroneal nerve, SLR/check spine</a:t>
            </a:r>
            <a:endParaRPr lang="en-GB" sz="4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8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Inspection/Screens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CN: Ptosis, </a:t>
            </a:r>
            <a:r>
              <a:rPr lang="en-US" dirty="0" err="1" smtClean="0"/>
              <a:t>dysconjugate</a:t>
            </a:r>
            <a:r>
              <a:rPr lang="en-US" dirty="0" smtClean="0"/>
              <a:t> gaze, facial nerve palsy, NGT, scars, voice</a:t>
            </a:r>
          </a:p>
          <a:p>
            <a:r>
              <a:rPr lang="en-US" dirty="0" smtClean="0"/>
              <a:t>UL: </a:t>
            </a:r>
          </a:p>
          <a:p>
            <a:pPr lvl="1"/>
            <a:r>
              <a:rPr lang="en-US" dirty="0" smtClean="0"/>
              <a:t>Inspect: Neck scars, wasting, abnormal posturing </a:t>
            </a:r>
          </a:p>
          <a:p>
            <a:pPr lvl="1"/>
            <a:r>
              <a:rPr lang="en-US" dirty="0" smtClean="0"/>
              <a:t>Screen: Grip </a:t>
            </a:r>
            <a:r>
              <a:rPr lang="en-US" dirty="0" err="1" smtClean="0"/>
              <a:t>myotonia</a:t>
            </a:r>
            <a:r>
              <a:rPr lang="en-US" dirty="0" smtClean="0"/>
              <a:t>, scapular winging</a:t>
            </a:r>
          </a:p>
          <a:p>
            <a:r>
              <a:rPr lang="en-US" dirty="0" smtClean="0"/>
              <a:t>LL:</a:t>
            </a:r>
          </a:p>
          <a:p>
            <a:pPr lvl="1"/>
            <a:r>
              <a:rPr lang="en-US" dirty="0" smtClean="0"/>
              <a:t>Inspect: Gait aids/WC, IDC, wasting, scars, deformities </a:t>
            </a:r>
          </a:p>
          <a:p>
            <a:pPr lvl="1"/>
            <a:r>
              <a:rPr lang="en-US" dirty="0" smtClean="0"/>
              <a:t>Screen: Ankle dorsiflexion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966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 and out pupil, impaired EOM, ptosis, pupillary dilation (+/-)</a:t>
            </a:r>
          </a:p>
          <a:p>
            <a:r>
              <a:rPr lang="en-US" dirty="0" smtClean="0"/>
              <a:t>Check for </a:t>
            </a:r>
            <a:r>
              <a:rPr lang="en-US" dirty="0" err="1" smtClean="0"/>
              <a:t>intorsion</a:t>
            </a:r>
            <a:r>
              <a:rPr lang="en-US" dirty="0" smtClean="0"/>
              <a:t> for CN 4 </a:t>
            </a:r>
            <a:r>
              <a:rPr lang="mr-IN" dirty="0" smtClean="0"/>
              <a:t>–</a:t>
            </a:r>
            <a:r>
              <a:rPr lang="en-US" dirty="0" smtClean="0"/>
              <a:t> look down and in</a:t>
            </a:r>
          </a:p>
          <a:p>
            <a:r>
              <a:rPr lang="en-US" dirty="0" smtClean="0"/>
              <a:t>Medical (pupils spared) vs surgical (pupils involved) </a:t>
            </a:r>
            <a:r>
              <a:rPr lang="mr-IN" dirty="0" smtClean="0"/>
              <a:t>–</a:t>
            </a:r>
            <a:r>
              <a:rPr lang="en-US" dirty="0" smtClean="0"/>
              <a:t> peripheral </a:t>
            </a:r>
            <a:r>
              <a:rPr lang="en-US" dirty="0" err="1" smtClean="0"/>
              <a:t>pupillomotor</a:t>
            </a:r>
            <a:r>
              <a:rPr lang="en-US" dirty="0" smtClean="0"/>
              <a:t> fibers </a:t>
            </a:r>
          </a:p>
          <a:p>
            <a:r>
              <a:rPr lang="en-US" dirty="0" smtClean="0"/>
              <a:t>Screen: Pronator drift (Weber’s), cerebellar (</a:t>
            </a:r>
            <a:r>
              <a:rPr lang="en-US" dirty="0" err="1" smtClean="0"/>
              <a:t>Benedikt’s</a:t>
            </a:r>
            <a:r>
              <a:rPr lang="en-US" dirty="0" smtClean="0"/>
              <a:t>)</a:t>
            </a:r>
          </a:p>
          <a:p>
            <a:r>
              <a:rPr lang="en-US" dirty="0" smtClean="0"/>
              <a:t>Causes</a:t>
            </a:r>
          </a:p>
          <a:p>
            <a:pPr lvl="1"/>
            <a:r>
              <a:rPr lang="en-US" dirty="0" smtClean="0"/>
              <a:t>Medical: DM with </a:t>
            </a:r>
            <a:r>
              <a:rPr lang="en-US" dirty="0" err="1" smtClean="0"/>
              <a:t>microvasc</a:t>
            </a:r>
            <a:r>
              <a:rPr lang="en-US" dirty="0" smtClean="0"/>
              <a:t> ischemia, vasculitis, demyelinating, infiltrative</a:t>
            </a:r>
          </a:p>
          <a:p>
            <a:pPr lvl="1"/>
            <a:r>
              <a:rPr lang="en-US" dirty="0" smtClean="0"/>
              <a:t>Surgical: </a:t>
            </a:r>
            <a:r>
              <a:rPr lang="en-US" dirty="0" err="1" smtClean="0"/>
              <a:t>Pcomm</a:t>
            </a:r>
            <a:r>
              <a:rPr lang="en-US" dirty="0" smtClean="0"/>
              <a:t> aneurysm, </a:t>
            </a:r>
            <a:r>
              <a:rPr lang="en-US" dirty="0" err="1" smtClean="0"/>
              <a:t>tumour</a:t>
            </a:r>
            <a:r>
              <a:rPr lang="en-US" dirty="0" smtClean="0"/>
              <a:t>, abscess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1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 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Features: Impaired abduction</a:t>
            </a:r>
          </a:p>
          <a:p>
            <a:r>
              <a:rPr lang="en-US" dirty="0" smtClean="0"/>
              <a:t>Screen: </a:t>
            </a:r>
            <a:r>
              <a:rPr lang="en-US" dirty="0" err="1" smtClean="0"/>
              <a:t>Fundoscopy</a:t>
            </a:r>
            <a:r>
              <a:rPr lang="en-US" dirty="0" smtClean="0"/>
              <a:t> (for </a:t>
            </a:r>
            <a:r>
              <a:rPr lang="en-US" dirty="0" err="1" smtClean="0"/>
              <a:t>papilloedema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false </a:t>
            </a:r>
            <a:r>
              <a:rPr lang="en-US" dirty="0" err="1" smtClean="0"/>
              <a:t>localising</a:t>
            </a:r>
            <a:r>
              <a:rPr lang="en-US" dirty="0" smtClean="0"/>
              <a:t> sign of raised ICP)</a:t>
            </a:r>
          </a:p>
          <a:p>
            <a:r>
              <a:rPr lang="en-US" dirty="0" smtClean="0"/>
              <a:t>Causes</a:t>
            </a:r>
          </a:p>
          <a:p>
            <a:pPr lvl="1"/>
            <a:r>
              <a:rPr lang="en-US" dirty="0" smtClean="0"/>
              <a:t>Medical: Ischemia (DM, HTN), post viral (younger patients), vasculitis</a:t>
            </a:r>
          </a:p>
          <a:p>
            <a:pPr lvl="1"/>
            <a:r>
              <a:rPr lang="en-US" dirty="0" smtClean="0"/>
              <a:t>Surgical: Any cause of raised ICP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Tumours</a:t>
            </a:r>
            <a:r>
              <a:rPr lang="en-US" dirty="0" smtClean="0"/>
              <a:t>, vascular (bleeds, CVT), BIH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20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 7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Features: Weakness of facial muscles; may have </a:t>
            </a:r>
            <a:r>
              <a:rPr lang="en-US" dirty="0" err="1" smtClean="0"/>
              <a:t>hyperacusis</a:t>
            </a:r>
            <a:r>
              <a:rPr lang="en-US" dirty="0" smtClean="0"/>
              <a:t> (motor branch to </a:t>
            </a:r>
            <a:r>
              <a:rPr lang="en-US" dirty="0" err="1" smtClean="0"/>
              <a:t>stapedius</a:t>
            </a:r>
            <a:r>
              <a:rPr lang="en-US" dirty="0" smtClean="0"/>
              <a:t>), loss of taste (</a:t>
            </a:r>
            <a:r>
              <a:rPr lang="en-US" dirty="0" err="1" smtClean="0"/>
              <a:t>corda</a:t>
            </a:r>
            <a:r>
              <a:rPr lang="en-US" dirty="0" smtClean="0"/>
              <a:t> tympani)</a:t>
            </a:r>
          </a:p>
          <a:p>
            <a:r>
              <a:rPr lang="en-US" dirty="0" smtClean="0"/>
              <a:t>LMN (lower and upper facial muscles weak), UMN (upper facial muscles spared)</a:t>
            </a:r>
          </a:p>
          <a:p>
            <a:r>
              <a:rPr lang="en-US" dirty="0" smtClean="0"/>
              <a:t> Check for: Parotid enlargement/tenderness, vesicles in EAM (</a:t>
            </a:r>
            <a:r>
              <a:rPr lang="en-US" dirty="0" err="1" smtClean="0"/>
              <a:t>ramsay</a:t>
            </a:r>
            <a:r>
              <a:rPr lang="en-US" dirty="0" smtClean="0"/>
              <a:t> hunt), mastoid/parotid scar, pronator drift</a:t>
            </a:r>
          </a:p>
          <a:p>
            <a:r>
              <a:rPr lang="en-US" dirty="0" smtClean="0"/>
              <a:t>Causes of unilateral LMN palsy: Bell’s, </a:t>
            </a:r>
            <a:r>
              <a:rPr lang="en-US" dirty="0" err="1" smtClean="0"/>
              <a:t>ramsay</a:t>
            </a:r>
            <a:r>
              <a:rPr lang="en-US" dirty="0" smtClean="0"/>
              <a:t> hunt’s, ischemic, demyelinating, </a:t>
            </a:r>
            <a:r>
              <a:rPr lang="en-US" dirty="0" err="1" smtClean="0"/>
              <a:t>vasculitic</a:t>
            </a:r>
            <a:r>
              <a:rPr lang="en-US" dirty="0" smtClean="0"/>
              <a:t>, infiltrative</a:t>
            </a:r>
          </a:p>
          <a:p>
            <a:r>
              <a:rPr lang="en-US" dirty="0" smtClean="0"/>
              <a:t>Causes of bilateral LMN palsy: </a:t>
            </a:r>
          </a:p>
          <a:p>
            <a:pPr lvl="1"/>
            <a:r>
              <a:rPr lang="en-US" dirty="0" smtClean="0"/>
              <a:t>True </a:t>
            </a:r>
            <a:r>
              <a:rPr lang="en-US" dirty="0" err="1" smtClean="0"/>
              <a:t>bilat</a:t>
            </a:r>
            <a:r>
              <a:rPr lang="en-US" dirty="0" smtClean="0"/>
              <a:t> facial nerve palsy: Sarcoidosis, Lyme disease, GBS</a:t>
            </a:r>
          </a:p>
          <a:p>
            <a:pPr lvl="1"/>
            <a:r>
              <a:rPr lang="en-US" dirty="0" err="1" smtClean="0"/>
              <a:t>Bilat</a:t>
            </a:r>
            <a:r>
              <a:rPr lang="en-US" dirty="0" smtClean="0"/>
              <a:t> facial weakness: Myopathies (</a:t>
            </a:r>
            <a:r>
              <a:rPr lang="en-US" dirty="0" err="1" smtClean="0"/>
              <a:t>Myotonic</a:t>
            </a:r>
            <a:r>
              <a:rPr lang="en-US" dirty="0" smtClean="0"/>
              <a:t> dystrophy, FSHD)</a:t>
            </a:r>
          </a:p>
          <a:p>
            <a:r>
              <a:rPr lang="en-US" dirty="0" smtClean="0"/>
              <a:t>Treatment</a:t>
            </a:r>
          </a:p>
          <a:p>
            <a:pPr lvl="1"/>
            <a:r>
              <a:rPr lang="en-US" dirty="0"/>
              <a:t>Bell’s Palsy: </a:t>
            </a:r>
            <a:r>
              <a:rPr lang="en-US" dirty="0" err="1"/>
              <a:t>Pred</a:t>
            </a:r>
            <a:r>
              <a:rPr lang="en-US" dirty="0"/>
              <a:t> 60mg OM x 1 week, Acyclovir 400mg 5x/day x 10 days (or </a:t>
            </a:r>
            <a:r>
              <a:rPr lang="en-US" dirty="0" err="1"/>
              <a:t>valacyclovir</a:t>
            </a:r>
            <a:r>
              <a:rPr lang="en-US" dirty="0"/>
              <a:t> 100mg TDS x 1 week)</a:t>
            </a:r>
            <a:endParaRPr lang="en-GB" dirty="0"/>
          </a:p>
          <a:p>
            <a:pPr lvl="1"/>
            <a:r>
              <a:rPr lang="en-US" dirty="0"/>
              <a:t>Ramsay Hunt: Acyclovir 800mg 5x/day x 7 days; no steroids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32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Orbital apex/SOF (if 2 involved then orbital apex): 2, 3, 4, 5i, 6</a:t>
            </a:r>
            <a:endParaRPr lang="en-GB" sz="4400" dirty="0"/>
          </a:p>
          <a:p>
            <a:pPr lvl="1"/>
            <a:r>
              <a:rPr lang="en-US" dirty="0" smtClean="0"/>
              <a:t>Causes: </a:t>
            </a:r>
            <a:r>
              <a:rPr lang="en-US" dirty="0" err="1" smtClean="0"/>
              <a:t>Tumours</a:t>
            </a:r>
            <a:r>
              <a:rPr lang="en-US" dirty="0" smtClean="0"/>
              <a:t> (meningioma, </a:t>
            </a:r>
            <a:r>
              <a:rPr lang="en-US" dirty="0" err="1" smtClean="0"/>
              <a:t>hemangioma</a:t>
            </a:r>
            <a:r>
              <a:rPr lang="en-US" dirty="0" smtClean="0"/>
              <a:t>), </a:t>
            </a:r>
            <a:r>
              <a:rPr lang="en-US" dirty="0"/>
              <a:t>vasculitis (</a:t>
            </a:r>
            <a:r>
              <a:rPr lang="en-US" dirty="0" err="1"/>
              <a:t>Wegeners</a:t>
            </a:r>
            <a:r>
              <a:rPr lang="en-US" dirty="0"/>
              <a:t>/</a:t>
            </a:r>
            <a:r>
              <a:rPr lang="en-US" dirty="0" err="1"/>
              <a:t>churg</a:t>
            </a:r>
            <a:r>
              <a:rPr lang="en-US" dirty="0"/>
              <a:t> </a:t>
            </a:r>
            <a:r>
              <a:rPr lang="en-US" dirty="0" err="1"/>
              <a:t>strauss</a:t>
            </a:r>
            <a:r>
              <a:rPr lang="en-US" dirty="0"/>
              <a:t>), infiltrative (</a:t>
            </a:r>
            <a:r>
              <a:rPr lang="en-US" dirty="0" err="1"/>
              <a:t>sarcoid</a:t>
            </a:r>
            <a:r>
              <a:rPr lang="en-US" dirty="0"/>
              <a:t>), infectious (abscesses), trauma</a:t>
            </a:r>
            <a:endParaRPr lang="en-GB" sz="4000" dirty="0"/>
          </a:p>
          <a:p>
            <a:pPr lvl="0"/>
            <a:r>
              <a:rPr lang="en-US" dirty="0"/>
              <a:t>Cavernous sinus: 3, 4, 5 </a:t>
            </a:r>
            <a:r>
              <a:rPr lang="en-US" dirty="0" err="1"/>
              <a:t>i</a:t>
            </a:r>
            <a:r>
              <a:rPr lang="en-US" dirty="0"/>
              <a:t> and ii, 6; can have </a:t>
            </a:r>
            <a:r>
              <a:rPr lang="en-US" dirty="0" err="1" smtClean="0"/>
              <a:t>horner’s</a:t>
            </a:r>
            <a:endParaRPr lang="en-US" dirty="0" smtClean="0"/>
          </a:p>
          <a:p>
            <a:pPr lvl="1"/>
            <a:r>
              <a:rPr lang="en-US" dirty="0" smtClean="0"/>
              <a:t>Causes: Carotid-cavernous fistula, carotid aneurysm, </a:t>
            </a:r>
            <a:r>
              <a:rPr lang="en-US" dirty="0" err="1" smtClean="0"/>
              <a:t>tumour</a:t>
            </a:r>
            <a:r>
              <a:rPr lang="en-US" dirty="0" smtClean="0"/>
              <a:t>, thrombosis</a:t>
            </a:r>
          </a:p>
          <a:p>
            <a:pPr lvl="0"/>
            <a:r>
              <a:rPr lang="en-US" dirty="0" err="1" smtClean="0"/>
              <a:t>Cerebellopontine</a:t>
            </a:r>
            <a:r>
              <a:rPr lang="en-US" dirty="0" smtClean="0"/>
              <a:t> </a:t>
            </a:r>
            <a:r>
              <a:rPr lang="en-US" dirty="0"/>
              <a:t>angle: 5/6/7/8, cerebellum</a:t>
            </a:r>
            <a:endParaRPr lang="en-GB" sz="4400" dirty="0"/>
          </a:p>
          <a:p>
            <a:pPr lvl="1"/>
            <a:r>
              <a:rPr lang="en-US" dirty="0"/>
              <a:t>Acoustic </a:t>
            </a:r>
            <a:r>
              <a:rPr lang="en-US" dirty="0" smtClean="0"/>
              <a:t>neuroma, meningioma, </a:t>
            </a:r>
            <a:r>
              <a:rPr lang="en-US" dirty="0" err="1" smtClean="0"/>
              <a:t>cholesteatoma</a:t>
            </a:r>
            <a:endParaRPr lang="en-GB" sz="4000" dirty="0"/>
          </a:p>
          <a:p>
            <a:pPr lvl="0"/>
            <a:r>
              <a:rPr lang="en-US" dirty="0"/>
              <a:t>Jugular foramen: 9-11</a:t>
            </a:r>
            <a:endParaRPr lang="en-GB" sz="4400" dirty="0"/>
          </a:p>
          <a:p>
            <a:pPr lvl="1"/>
            <a:r>
              <a:rPr lang="en-US" dirty="0" err="1"/>
              <a:t>Tumours</a:t>
            </a:r>
            <a:r>
              <a:rPr lang="en-US" dirty="0"/>
              <a:t> (</a:t>
            </a:r>
            <a:r>
              <a:rPr lang="en-US" dirty="0" err="1"/>
              <a:t>Glomus</a:t>
            </a:r>
            <a:r>
              <a:rPr lang="en-US" dirty="0"/>
              <a:t> </a:t>
            </a:r>
            <a:r>
              <a:rPr lang="en-US" dirty="0" err="1"/>
              <a:t>tumour</a:t>
            </a:r>
            <a:r>
              <a:rPr lang="en-US" dirty="0"/>
              <a:t>, meningioma, </a:t>
            </a:r>
            <a:r>
              <a:rPr lang="en-US" dirty="0" err="1" smtClean="0"/>
              <a:t>schwannoma</a:t>
            </a:r>
            <a:r>
              <a:rPr lang="en-US" dirty="0" smtClean="0"/>
              <a:t>), </a:t>
            </a:r>
            <a:r>
              <a:rPr lang="en-US" dirty="0"/>
              <a:t>infiltrative (lymphoma, </a:t>
            </a:r>
            <a:r>
              <a:rPr lang="en-US" dirty="0" err="1"/>
              <a:t>sarcoid</a:t>
            </a:r>
            <a:r>
              <a:rPr lang="en-US" dirty="0" smtClean="0"/>
              <a:t>), </a:t>
            </a:r>
            <a:r>
              <a:rPr lang="en-US" dirty="0" err="1" smtClean="0"/>
              <a:t>thombosis</a:t>
            </a:r>
            <a:endParaRPr lang="en-GB" sz="4000" dirty="0"/>
          </a:p>
          <a:p>
            <a:pPr lvl="0"/>
            <a:r>
              <a:rPr lang="en-US" dirty="0"/>
              <a:t>Lateral medullary syndrome (post commonly affected is the posterior inferior cerebellar artery)</a:t>
            </a:r>
            <a:endParaRPr lang="en-GB" sz="4400" dirty="0"/>
          </a:p>
          <a:p>
            <a:pPr lvl="1"/>
            <a:r>
              <a:rPr lang="en-US" dirty="0"/>
              <a:t>Ipsilateral: Sympathetic (Horner’s), Cerebellar, Sensory nucleus of V, 8/9/10 also involved</a:t>
            </a:r>
            <a:endParaRPr lang="en-GB" sz="4000" dirty="0"/>
          </a:p>
          <a:p>
            <a:pPr lvl="1"/>
            <a:r>
              <a:rPr lang="en-US" dirty="0"/>
              <a:t>Contralateral: </a:t>
            </a:r>
            <a:r>
              <a:rPr lang="en-US" dirty="0" err="1"/>
              <a:t>Spinothalamic</a:t>
            </a:r>
            <a:r>
              <a:rPr lang="en-US" dirty="0"/>
              <a:t>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6493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CNs </a:t>
            </a:r>
            <a:r>
              <a:rPr lang="mr-IN" dirty="0" smtClean="0"/>
              <a:t>–</a:t>
            </a:r>
            <a:r>
              <a:rPr lang="en-US" dirty="0" smtClean="0"/>
              <a:t> Cranial Nerve Rules of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CNs originate from the brainstem, except 1 &amp; 2</a:t>
            </a:r>
            <a:r>
              <a:rPr lang="en-GB" dirty="0" smtClean="0">
                <a:effectLst/>
              </a:rPr>
              <a:t> </a:t>
            </a:r>
          </a:p>
          <a:p>
            <a:pPr lvl="0"/>
            <a:r>
              <a:rPr lang="en-US" dirty="0"/>
              <a:t>CNs are grouped together at certain </a:t>
            </a:r>
            <a:r>
              <a:rPr lang="en-US" dirty="0" smtClean="0"/>
              <a:t>locations (clubs)</a:t>
            </a:r>
          </a:p>
          <a:p>
            <a:pPr lvl="0"/>
            <a:r>
              <a:rPr lang="en-US" dirty="0"/>
              <a:t>All CNs pass through </a:t>
            </a:r>
            <a:r>
              <a:rPr lang="en-US" dirty="0" smtClean="0"/>
              <a:t>meninges/base of skull: Meningeal (infective, neoplastic, infiltrative), base of skull (trauma, neoplastic)</a:t>
            </a:r>
          </a:p>
          <a:p>
            <a:r>
              <a:rPr lang="en-US" dirty="0"/>
              <a:t>CNs may be affected by systemic </a:t>
            </a:r>
            <a:r>
              <a:rPr lang="en-US" dirty="0" smtClean="0"/>
              <a:t>disorders</a:t>
            </a:r>
            <a:r>
              <a:rPr lang="en-GB" dirty="0" smtClean="0"/>
              <a:t>: Muscle, NMJ, peripheral nerves, AHC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0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</a:t>
            </a:r>
            <a:r>
              <a:rPr lang="en-US" dirty="0" err="1" smtClean="0"/>
              <a:t>Ophthalmoplegia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Causes</a:t>
            </a:r>
          </a:p>
          <a:p>
            <a:r>
              <a:rPr lang="en-US" dirty="0" smtClean="0"/>
              <a:t>Central</a:t>
            </a:r>
            <a:r>
              <a:rPr lang="en-US" dirty="0"/>
              <a:t>: MS (</a:t>
            </a:r>
            <a:r>
              <a:rPr lang="en-US" dirty="0" smtClean="0"/>
              <a:t>INO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i="1" dirty="0" smtClean="0"/>
              <a:t>check convergence</a:t>
            </a:r>
            <a:r>
              <a:rPr lang="en-US" dirty="0" smtClean="0"/>
              <a:t>, </a:t>
            </a:r>
            <a:r>
              <a:rPr lang="en-US" dirty="0"/>
              <a:t>one and a half), NMO, PSP, </a:t>
            </a:r>
            <a:r>
              <a:rPr lang="en-US" dirty="0" err="1"/>
              <a:t>Parinaud</a:t>
            </a:r>
            <a:r>
              <a:rPr lang="en-US" dirty="0"/>
              <a:t> (midbrain)</a:t>
            </a:r>
            <a:endParaRPr lang="en-GB" sz="4400" dirty="0"/>
          </a:p>
          <a:p>
            <a:r>
              <a:rPr lang="en-US" dirty="0"/>
              <a:t>Nerve: MF, GBS, </a:t>
            </a:r>
            <a:r>
              <a:rPr lang="en-US" dirty="0" err="1"/>
              <a:t>Mononeritis</a:t>
            </a:r>
            <a:r>
              <a:rPr lang="en-US" dirty="0"/>
              <a:t> Multiplex</a:t>
            </a:r>
            <a:endParaRPr lang="en-GB" sz="4400" dirty="0"/>
          </a:p>
          <a:p>
            <a:r>
              <a:rPr lang="en-US" dirty="0"/>
              <a:t>NMJ: MG</a:t>
            </a:r>
            <a:endParaRPr lang="en-GB" sz="4400" dirty="0"/>
          </a:p>
          <a:p>
            <a:r>
              <a:rPr lang="en-US" dirty="0"/>
              <a:t>Muscle: Thyroid, CPEO (mitochondrial </a:t>
            </a:r>
            <a:r>
              <a:rPr lang="en-US" dirty="0" smtClean="0"/>
              <a:t>myopathy)</a:t>
            </a:r>
          </a:p>
          <a:p>
            <a:r>
              <a:rPr lang="en-US" dirty="0" smtClean="0"/>
              <a:t>Melanoma </a:t>
            </a:r>
            <a:r>
              <a:rPr lang="en-US" dirty="0"/>
              <a:t>with glass eye</a:t>
            </a:r>
            <a:endParaRPr lang="en-GB" sz="4000" dirty="0"/>
          </a:p>
          <a:p>
            <a:pPr lvl="0"/>
            <a:r>
              <a:rPr lang="en-US" dirty="0"/>
              <a:t>Predominant </a:t>
            </a:r>
            <a:r>
              <a:rPr lang="en-US" dirty="0" err="1"/>
              <a:t>Upgaze</a:t>
            </a:r>
            <a:r>
              <a:rPr lang="en-US" dirty="0"/>
              <a:t>: </a:t>
            </a:r>
            <a:r>
              <a:rPr lang="en-US" dirty="0" smtClean="0"/>
              <a:t>PSP (</a:t>
            </a:r>
            <a:r>
              <a:rPr lang="en-US" dirty="0" err="1" smtClean="0"/>
              <a:t>downgaze</a:t>
            </a:r>
            <a:r>
              <a:rPr lang="en-US" dirty="0" smtClean="0"/>
              <a:t> affected first, check </a:t>
            </a:r>
            <a:r>
              <a:rPr lang="en-US" dirty="0" err="1" smtClean="0"/>
              <a:t>vestibulo-occular</a:t>
            </a:r>
            <a:r>
              <a:rPr lang="en-US" dirty="0" smtClean="0"/>
              <a:t> reflex), </a:t>
            </a:r>
            <a:r>
              <a:rPr lang="en-US" dirty="0" err="1"/>
              <a:t>Parinaud</a:t>
            </a:r>
            <a:r>
              <a:rPr lang="en-US" dirty="0"/>
              <a:t> </a:t>
            </a:r>
            <a:r>
              <a:rPr lang="en-US" dirty="0" smtClean="0"/>
              <a:t>syndrome (</a:t>
            </a:r>
            <a:r>
              <a:rPr lang="en-US" dirty="0" err="1" smtClean="0"/>
              <a:t>upgaze</a:t>
            </a:r>
            <a:r>
              <a:rPr lang="en-US" dirty="0" smtClean="0"/>
              <a:t> affected first)</a:t>
            </a:r>
          </a:p>
          <a:p>
            <a:pPr marL="0" lvl="0" indent="0">
              <a:buNone/>
            </a:pPr>
            <a:r>
              <a:rPr lang="en-US" u="sng" dirty="0" smtClean="0"/>
              <a:t>Additional Steps</a:t>
            </a:r>
          </a:p>
          <a:p>
            <a:pPr marL="0" lvl="0" indent="0">
              <a:buNone/>
            </a:pPr>
            <a:r>
              <a:rPr lang="en-US" dirty="0" smtClean="0"/>
              <a:t>Cerebellar (MS, MF), reflexes (</a:t>
            </a:r>
            <a:r>
              <a:rPr lang="en-US" dirty="0" err="1" smtClean="0"/>
              <a:t>areflexia</a:t>
            </a:r>
            <a:r>
              <a:rPr lang="en-US" dirty="0" smtClean="0"/>
              <a:t> in MF, </a:t>
            </a:r>
            <a:r>
              <a:rPr lang="en-US" dirty="0" err="1" smtClean="0"/>
              <a:t>hyperreflexia</a:t>
            </a:r>
            <a:r>
              <a:rPr lang="en-US" dirty="0" smtClean="0"/>
              <a:t> in MG), neck flexion/</a:t>
            </a:r>
            <a:r>
              <a:rPr lang="en-US" dirty="0" err="1" smtClean="0"/>
              <a:t>fatigueability</a:t>
            </a:r>
            <a:r>
              <a:rPr lang="en-US" dirty="0" smtClean="0"/>
              <a:t> of arm (MG), tone/bradykinesia (PSP)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5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1898</Words>
  <Application>Microsoft Macintosh PowerPoint</Application>
  <PresentationFormat>Widescreen</PresentationFormat>
  <Paragraphs>185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Calibri</vt:lpstr>
      <vt:lpstr>Calibri Light</vt:lpstr>
      <vt:lpstr>Mangal</vt:lpstr>
      <vt:lpstr>Arial</vt:lpstr>
      <vt:lpstr>Office Theme</vt:lpstr>
      <vt:lpstr>PACES Neuro</vt:lpstr>
      <vt:lpstr>What is commonly Tested?</vt:lpstr>
      <vt:lpstr>General Inspection/Screens</vt:lpstr>
      <vt:lpstr>CN 3</vt:lpstr>
      <vt:lpstr>CN 6 </vt:lpstr>
      <vt:lpstr>CN 7 </vt:lpstr>
      <vt:lpstr>Clubs</vt:lpstr>
      <vt:lpstr>Multiple CNs – Cranial Nerve Rules of 4</vt:lpstr>
      <vt:lpstr>Complex Ophthalmoplegia</vt:lpstr>
      <vt:lpstr>Bulbar/Pseudobulbar Palsy</vt:lpstr>
      <vt:lpstr>Horner’s</vt:lpstr>
      <vt:lpstr>Ptosis</vt:lpstr>
      <vt:lpstr>Visual Field Defect</vt:lpstr>
      <vt:lpstr>Parkinsonism</vt:lpstr>
      <vt:lpstr>Cerebellar</vt:lpstr>
      <vt:lpstr>Myelopathy</vt:lpstr>
      <vt:lpstr>Symmetrical LMN Weakness</vt:lpstr>
      <vt:lpstr>Myopathies</vt:lpstr>
      <vt:lpstr>Myasthenia Gravis</vt:lpstr>
      <vt:lpstr>Peripheral Neuropathy</vt:lpstr>
      <vt:lpstr>Median Nerve</vt:lpstr>
      <vt:lpstr>Ulnar Nerve</vt:lpstr>
      <vt:lpstr>Radial Nerve</vt:lpstr>
      <vt:lpstr>Foot Drop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PACES Neuro</dc:title>
  <dc:creator>Microsoft Office User</dc:creator>
  <cp:lastModifiedBy>Microsoft Office User</cp:lastModifiedBy>
  <cp:revision>91</cp:revision>
  <dcterms:created xsi:type="dcterms:W3CDTF">2019-06-20T12:15:26Z</dcterms:created>
  <dcterms:modified xsi:type="dcterms:W3CDTF">2019-07-27T02:41:25Z</dcterms:modified>
</cp:coreProperties>
</file>