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7CB7-0212-FC40-B0BF-9351E8CAB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EEB9-035A-4241-83E9-A32B9E4C6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36B1-47BF-E34A-9D56-E3219723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EDCB1-8AEB-734F-A42E-9CE9ECAB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B5D4-6F8B-5D4E-AB89-C96B2999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F2BB-8820-CC46-9EA7-EADED030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025A2-5D60-144A-90DF-2359DD41A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D9BE-01AD-784E-A1EF-96190370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D53C7-B1D4-5340-9795-60E5462A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F83C-AD39-B542-A49A-D42FC2D3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BD269-778F-EA4F-AB46-699815C8D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F3467-9156-B448-8A52-38CD240B3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FC4A6-AF77-9842-B58B-AD92E413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9A94-8F20-FD4B-B948-8F3C2E47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82CD-7013-1946-A442-27AD8107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359B-920F-6843-AB56-00B0D2D3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49A5-957C-794F-922B-F4EDB9C5A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F93F-3F19-8E42-9D05-BC585443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0B564-9A50-284E-BC69-3A6EEC9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63BD-2996-BB4D-9F78-547ED31F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50CA-9661-9A4E-BF4C-F5309BA0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6CBEE-9194-9949-94F9-F640D847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FE51C-F809-584C-8AEA-B330CAA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29E9E-1FDA-9241-99F2-404C70AA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0489-4153-0B46-A1E7-34A80F77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B790-ACD5-3545-A1E4-447B8848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FFA5C-D67F-D74E-BFDD-807176F41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DFF32-66FE-4041-9473-E42A3707D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2AEC5-BA0D-D849-B07E-E654F287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B719C-3BF3-3F45-A907-C6695F67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FF463-4E31-5A47-A8C3-EC5C9F10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18DE-4561-0748-83F6-9E715AE5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BDE2E-90F7-FA41-ABF8-8F1AF64D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354AB-9480-7C43-B6DC-F10DD0197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941F2-B228-8B46-94CC-E8CAC1D89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70202-71C3-B84A-9A51-4E995936E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0356B-9287-7645-8E72-1A805998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BA24B-74B5-CC4E-BFB4-9AB64518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F53B2-FC83-454C-90A3-DDB4FB5C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D99-2113-AD47-9267-C1824CFA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ED6B8-7005-2F43-9C3E-B0F296AD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7957-C450-2940-AB50-FFFD382C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63FA5-D491-CF48-AA1D-140632D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BF042-D430-8F4A-A29F-5E548911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7DF90-7A3B-7D4A-8DB1-84D55D82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06767-9112-3B4E-BF18-D4909DE0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E88C-6237-DA4F-BC11-C5722984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F998-DA2B-5445-91FB-91303DA5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9E27-1C4F-304B-A240-7C3C75AC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38AD9-26E8-2549-A8C4-CD7CE713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CBA42-BA21-C84A-BA55-BBE76FFB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3BA67-9186-1C41-80E6-662FE7B1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4914-5846-3C4D-898F-5130CC77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D4FD5-AE8C-A44A-9764-47F391B9E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9D2FB-CC2D-2E43-9532-A065B7B50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B617C-B97E-CB4B-A7AC-5E0BEFFA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5FDE4-38E0-8D42-9A7B-F047C873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CF2C4-418A-1D4C-B9BF-77F7FFFF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ED5B4-7028-6949-B80C-3BC4D0DB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C20B-A742-6849-B7B4-33F2F805C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EA40-62BD-E34A-AE05-FD92A936B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F6F6-F512-6943-AF28-F0DB13C95C3D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F107-BCC8-0042-B55E-9896A9997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AE989-76FA-D744-A0F0-621F9DB63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AAB2-F45E-BD4F-9507-7143235A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7FDB-A086-8947-8C3D-B1DF8443E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PACES Cardiology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1C09F-C65C-2645-897A-306DAC3E4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Wang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Zhemin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5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BC67-46FA-F046-81C1-1732A350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56DF3-66E0-C146-8F64-0D05D901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Complete examination with wish list: Review blood pressure and temperature, urine dipstick for microscopic </a:t>
            </a:r>
            <a:r>
              <a:rPr lang="en-US" dirty="0" err="1"/>
              <a:t>haematuria</a:t>
            </a:r>
            <a:r>
              <a:rPr lang="en-US" dirty="0"/>
              <a:t>, fundoscopy for Roth spots</a:t>
            </a:r>
          </a:p>
          <a:p>
            <a:r>
              <a:rPr lang="en-US" dirty="0"/>
              <a:t>Standard:</a:t>
            </a:r>
          </a:p>
          <a:p>
            <a:pPr lvl="1"/>
            <a:r>
              <a:rPr lang="en-US" dirty="0"/>
              <a:t>If confident, can state diagnosis upfront</a:t>
            </a:r>
          </a:p>
          <a:p>
            <a:pPr lvl="1"/>
            <a:r>
              <a:rPr lang="en-US" dirty="0"/>
              <a:t>Type of murmur, best heard where, grade, radiation</a:t>
            </a:r>
          </a:p>
          <a:p>
            <a:pPr lvl="1"/>
            <a:r>
              <a:rPr lang="en-US" dirty="0"/>
              <a:t>Relevant supportive peripheral features, severity markers</a:t>
            </a:r>
          </a:p>
          <a:p>
            <a:pPr lvl="1"/>
            <a:r>
              <a:rPr lang="en-US" dirty="0"/>
              <a:t>Heart sounds, other murmurs, apex beat, pulse</a:t>
            </a:r>
          </a:p>
          <a:p>
            <a:pPr lvl="1"/>
            <a:r>
              <a:rPr lang="en-US" dirty="0"/>
              <a:t>Complications</a:t>
            </a:r>
          </a:p>
          <a:p>
            <a:pPr lvl="2"/>
            <a:r>
              <a:rPr lang="en-US" dirty="0"/>
              <a:t>Standard (PICA): </a:t>
            </a:r>
            <a:r>
              <a:rPr lang="en-US" dirty="0" err="1"/>
              <a:t>Pulm</a:t>
            </a:r>
            <a:r>
              <a:rPr lang="en-US" dirty="0"/>
              <a:t> HTN, IE, CCF, AF</a:t>
            </a:r>
          </a:p>
          <a:p>
            <a:pPr lvl="2"/>
            <a:r>
              <a:rPr lang="en-US" dirty="0"/>
              <a:t>Prosthetic Valve: Valve thrombosis, valve leak, hemolysis</a:t>
            </a:r>
          </a:p>
          <a:p>
            <a:pPr lvl="1"/>
            <a:r>
              <a:rPr lang="en-US" dirty="0"/>
              <a:t>Etiology</a:t>
            </a:r>
          </a:p>
          <a:p>
            <a:r>
              <a:rPr lang="en-US" dirty="0"/>
              <a:t>Non-Standard: May want to consider a more descriptive approach</a:t>
            </a:r>
          </a:p>
          <a:p>
            <a:pPr lvl="1"/>
            <a:r>
              <a:rPr lang="en-US" dirty="0"/>
              <a:t>Young</a:t>
            </a:r>
          </a:p>
          <a:p>
            <a:pPr lvl="1"/>
            <a:r>
              <a:rPr lang="en-US" dirty="0"/>
              <a:t>Cyanotic vs </a:t>
            </a:r>
            <a:r>
              <a:rPr lang="en-US" dirty="0" err="1"/>
              <a:t>acyanotic</a:t>
            </a:r>
            <a:endParaRPr lang="en-US" dirty="0"/>
          </a:p>
          <a:p>
            <a:pPr lvl="1"/>
            <a:r>
              <a:rPr lang="en-US" dirty="0"/>
              <a:t>Scars</a:t>
            </a:r>
          </a:p>
          <a:p>
            <a:pPr lvl="1"/>
            <a:r>
              <a:rPr lang="en-US" dirty="0"/>
              <a:t>Murmurs – Then provide differentials</a:t>
            </a:r>
          </a:p>
          <a:p>
            <a:pPr lvl="1"/>
            <a:r>
              <a:rPr lang="en-US" dirty="0"/>
              <a:t>Heart sounds, apex beat (DEXTROCARDIA), pulse (equality)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0154-BCA0-254A-91FE-22222BB4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0FE43-5B46-0C4A-A1A4-54CBF433B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General</a:t>
            </a:r>
            <a:endParaRPr lang="en-SG" sz="4400" dirty="0"/>
          </a:p>
          <a:p>
            <a:pPr lvl="1"/>
            <a:r>
              <a:rPr lang="en-US" dirty="0"/>
              <a:t>Electrocardiogram: Arrhythmias, chamber enlargement</a:t>
            </a:r>
            <a:endParaRPr lang="en-SG" sz="4000" dirty="0"/>
          </a:p>
          <a:p>
            <a:pPr lvl="1"/>
            <a:r>
              <a:rPr lang="en-US" dirty="0"/>
              <a:t>Plain Chest Radiograph: Features of fluid overload such as Kerley B lines and congested lung fields</a:t>
            </a:r>
            <a:endParaRPr lang="en-SG" sz="4000" dirty="0"/>
          </a:p>
          <a:p>
            <a:pPr lvl="1"/>
            <a:r>
              <a:rPr lang="en-US" dirty="0"/>
              <a:t>Echocardiogram: Confirm diagnosis, evaluate severity and etiology, assess for complications</a:t>
            </a:r>
            <a:endParaRPr lang="en-SG" sz="4000" dirty="0"/>
          </a:p>
          <a:p>
            <a:pPr lvl="0"/>
            <a:r>
              <a:rPr lang="en-US" dirty="0"/>
              <a:t>Prosthetic Valve</a:t>
            </a:r>
            <a:endParaRPr lang="en-SG" sz="4400" dirty="0"/>
          </a:p>
          <a:p>
            <a:pPr lvl="1"/>
            <a:r>
              <a:rPr lang="en-US" dirty="0"/>
              <a:t>PT/INR (or AF on anticoagulation)</a:t>
            </a:r>
            <a:endParaRPr lang="en-SG" sz="4000" dirty="0"/>
          </a:p>
          <a:p>
            <a:pPr lvl="1"/>
            <a:r>
              <a:rPr lang="en-US" dirty="0"/>
              <a:t>FBC, LDH, bilirubin, haptoglobin, peripheral blood film, – Hemolytic anemia</a:t>
            </a:r>
            <a:endParaRPr lang="en-SG" sz="4000" dirty="0"/>
          </a:p>
          <a:p>
            <a:pPr lvl="1"/>
            <a:r>
              <a:rPr lang="en-US" dirty="0"/>
              <a:t>Fluoroscopy to evaluate valve function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3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FAFC-795F-2C4A-9463-AA9DBCA9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C7CC-9080-7A4F-B7D0-825090679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Multidisciplinary, involving cardiologist and allied health staff, anchored in patient education</a:t>
            </a:r>
            <a:endParaRPr lang="en-SG" sz="4400" dirty="0"/>
          </a:p>
          <a:p>
            <a:pPr lvl="0"/>
            <a:r>
              <a:rPr lang="en-US" dirty="0"/>
              <a:t>Smoking cessation and control of CVS RF, cardiopulmonary rehabilitation</a:t>
            </a:r>
            <a:endParaRPr lang="en-SG" sz="4400" dirty="0"/>
          </a:p>
          <a:p>
            <a:pPr lvl="0"/>
            <a:r>
              <a:rPr lang="en-US" dirty="0"/>
              <a:t>Generally limited role of medical therapy for valvular pathology, but heart failure treated with GDMT and diuretics</a:t>
            </a:r>
            <a:endParaRPr lang="en-SG" sz="4400" dirty="0"/>
          </a:p>
          <a:p>
            <a:pPr lvl="0"/>
            <a:r>
              <a:rPr lang="en-US" dirty="0"/>
              <a:t>Should patient remain symptomatic despite maximal medical therapy to consider surgery</a:t>
            </a:r>
            <a:endParaRPr lang="en-SG" sz="4400" dirty="0"/>
          </a:p>
          <a:p>
            <a:pPr lvl="1"/>
            <a:r>
              <a:rPr lang="en-US" dirty="0"/>
              <a:t>Replacement vs repair</a:t>
            </a:r>
            <a:endParaRPr lang="en-SG" sz="4000" dirty="0"/>
          </a:p>
          <a:p>
            <a:pPr lvl="1"/>
            <a:r>
              <a:rPr lang="en-US" dirty="0"/>
              <a:t>Open vs minimally invasive approaches (e.g. percutaneous, transapical)</a:t>
            </a:r>
            <a:endParaRPr lang="en-SG" sz="4000" dirty="0"/>
          </a:p>
          <a:p>
            <a:pPr lvl="0"/>
            <a:r>
              <a:rPr lang="en-US" dirty="0"/>
              <a:t>Anticoagulation if atrial fibrillation</a:t>
            </a:r>
            <a:endParaRPr lang="en-SG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ADF5-C3DA-9F4E-8E81-DC3428A4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0198-0AEA-5948-858C-A9DE8B6A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Cases</a:t>
            </a:r>
          </a:p>
          <a:p>
            <a:r>
              <a:rPr lang="en-US" dirty="0"/>
              <a:t>Approach</a:t>
            </a:r>
          </a:p>
          <a:p>
            <a:r>
              <a:rPr lang="en-US" dirty="0"/>
              <a:t>Physical Examination Tips</a:t>
            </a:r>
          </a:p>
          <a:p>
            <a:r>
              <a:rPr lang="en-US" dirty="0"/>
              <a:t>Differentials</a:t>
            </a:r>
          </a:p>
          <a:p>
            <a:r>
              <a:rPr lang="en-US" dirty="0"/>
              <a:t>Conditions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Investigations</a:t>
            </a:r>
          </a:p>
          <a:p>
            <a:r>
              <a:rPr lang="en-US" dirty="0"/>
              <a:t>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7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5636-9E74-344A-A0DD-72C39424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28A6-EF62-A742-83CC-80BE84AC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Valve Pathologies: MS, MR, AS, AR, TR, PS (or combinations)</a:t>
            </a:r>
          </a:p>
          <a:p>
            <a:r>
              <a:rPr lang="en-US" dirty="0"/>
              <a:t>Valve Replacement</a:t>
            </a:r>
          </a:p>
          <a:p>
            <a:r>
              <a:rPr lang="en-US" dirty="0"/>
              <a:t>“Simple” Congenital Defects: Septal defects, HOCM, Coarctation of Aorta, PDA</a:t>
            </a:r>
          </a:p>
          <a:p>
            <a:r>
              <a:rPr lang="en-US" dirty="0"/>
              <a:t>“Complex” Congenital Defects: Often with scars, often with cyanosis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0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D82F-71F3-6E43-AFFB-982DC2C5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E7B1-C318-B14E-9BB3-CB238C136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Young</a:t>
            </a:r>
          </a:p>
          <a:p>
            <a:pPr lvl="1"/>
            <a:r>
              <a:rPr lang="en-US" sz="1400" dirty="0"/>
              <a:t>Avoid early commitment to diagnosis especially if possible corrective surgery or cyanotic heart disease</a:t>
            </a:r>
          </a:p>
          <a:p>
            <a:pPr lvl="1"/>
            <a:r>
              <a:rPr lang="en-US" sz="1400" dirty="0"/>
              <a:t>Comment on the following: Young, presence of syndromic features, cyanotic vs </a:t>
            </a:r>
            <a:r>
              <a:rPr lang="en-US" sz="1400" dirty="0" err="1"/>
              <a:t>acyanotic</a:t>
            </a:r>
            <a:r>
              <a:rPr lang="en-US" sz="1400" dirty="0"/>
              <a:t>, scars, murmurs heard</a:t>
            </a:r>
          </a:p>
          <a:p>
            <a:r>
              <a:rPr lang="en-US" sz="1800" dirty="0"/>
              <a:t>Scars</a:t>
            </a:r>
          </a:p>
          <a:p>
            <a:pPr lvl="1"/>
            <a:r>
              <a:rPr lang="en-US" sz="1400" dirty="0"/>
              <a:t>Valve replacement</a:t>
            </a:r>
            <a:endParaRPr lang="en-SG" sz="1400" dirty="0"/>
          </a:p>
          <a:p>
            <a:pPr lvl="1"/>
            <a:r>
              <a:rPr lang="en-US" sz="1400" dirty="0"/>
              <a:t>Corrective or palliative surgery for congenital or acquired heart disease</a:t>
            </a:r>
            <a:endParaRPr lang="en-SG" sz="1400" dirty="0"/>
          </a:p>
          <a:p>
            <a:pPr lvl="1"/>
            <a:r>
              <a:rPr lang="en-US" sz="1400" dirty="0"/>
              <a:t>Previous CABG</a:t>
            </a:r>
            <a:r>
              <a:rPr lang="en-SG" sz="1400" dirty="0">
                <a:effectLst/>
              </a:rPr>
              <a:t> </a:t>
            </a:r>
            <a:endParaRPr lang="en-US" sz="1400" dirty="0"/>
          </a:p>
          <a:p>
            <a:r>
              <a:rPr lang="en-US" sz="1800" dirty="0"/>
              <a:t>Cyanotic</a:t>
            </a:r>
          </a:p>
          <a:p>
            <a:pPr lvl="1"/>
            <a:r>
              <a:rPr lang="en-US" sz="1400" dirty="0"/>
              <a:t>Eisenmenger’s</a:t>
            </a:r>
            <a:endParaRPr lang="en-SG" sz="1400" dirty="0"/>
          </a:p>
          <a:p>
            <a:pPr lvl="2"/>
            <a:r>
              <a:rPr lang="en-US" sz="1400" dirty="0"/>
              <a:t>Will invariably have pulmonary HTN (Loud P2, parasternal heave)</a:t>
            </a:r>
            <a:endParaRPr lang="en-SG" sz="1400" dirty="0"/>
          </a:p>
          <a:p>
            <a:pPr lvl="2"/>
            <a:r>
              <a:rPr lang="en-US" sz="1400" dirty="0"/>
              <a:t>Differential Clubbing: PDA (LL +/- L UL involvement)</a:t>
            </a:r>
            <a:endParaRPr lang="en-SG" sz="1400" dirty="0"/>
          </a:p>
          <a:p>
            <a:pPr lvl="2"/>
            <a:r>
              <a:rPr lang="en-US" sz="1400" dirty="0"/>
              <a:t>Symmetrical Clubbing: VSD, ASD</a:t>
            </a:r>
            <a:endParaRPr lang="en-SG" sz="1400" dirty="0"/>
          </a:p>
          <a:p>
            <a:pPr lvl="2"/>
            <a:r>
              <a:rPr lang="en-US" sz="1400" dirty="0"/>
              <a:t>May have PR or TR</a:t>
            </a:r>
            <a:endParaRPr lang="en-SG" sz="1400" dirty="0"/>
          </a:p>
          <a:p>
            <a:pPr lvl="1"/>
            <a:r>
              <a:rPr lang="en-US" sz="1400" dirty="0"/>
              <a:t>Congenital cyanotic heart disease – untreated or palliative surgery</a:t>
            </a:r>
            <a:endParaRPr lang="en-SG" sz="1400" dirty="0"/>
          </a:p>
          <a:p>
            <a:pPr lvl="2"/>
            <a:r>
              <a:rPr lang="en-US" sz="1400" dirty="0"/>
              <a:t>BT shunt: Listen for infraclavicular murmur, appreciate reduced volume of radial pulse</a:t>
            </a:r>
            <a:endParaRPr lang="en-SG" sz="1400" dirty="0"/>
          </a:p>
          <a:p>
            <a:pPr lvl="2"/>
            <a:r>
              <a:rPr lang="en-US" sz="1400" dirty="0"/>
              <a:t>Check for dextrocardia</a:t>
            </a:r>
            <a:endParaRPr lang="en-SG" sz="1400" dirty="0"/>
          </a:p>
          <a:p>
            <a:pPr lvl="2"/>
            <a:r>
              <a:rPr lang="en-US" sz="1400" dirty="0"/>
              <a:t>Describe murmurs and offer possible causes</a:t>
            </a:r>
          </a:p>
        </p:txBody>
      </p:sp>
    </p:spTree>
    <p:extLst>
      <p:ext uri="{BB962C8B-B14F-4D97-AF65-F5344CB8AC3E}">
        <p14:creationId xmlns:p14="http://schemas.microsoft.com/office/powerpoint/2010/main" val="378245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5C34-0905-FB4B-B11C-B0E652AC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2054-B2D2-2B4D-923E-71EE7F239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pulse: Collapsing pulse, pulse volume</a:t>
            </a:r>
          </a:p>
          <a:p>
            <a:r>
              <a:rPr lang="en-US" dirty="0"/>
              <a:t>The neck: V waves, Corrigan’s sign</a:t>
            </a:r>
          </a:p>
          <a:p>
            <a:r>
              <a:rPr lang="en-US" dirty="0"/>
              <a:t>Apex beat: Accentuation, don’t forget dextrocardia</a:t>
            </a:r>
          </a:p>
          <a:p>
            <a:r>
              <a:rPr lang="en-US" dirty="0"/>
              <a:t>Consider other sites of auscultation</a:t>
            </a:r>
          </a:p>
          <a:p>
            <a:pPr lvl="2"/>
            <a:r>
              <a:rPr lang="en-US" dirty="0"/>
              <a:t>Infraclavicular: BT shunts</a:t>
            </a:r>
            <a:endParaRPr lang="en-SG" sz="3600" dirty="0"/>
          </a:p>
          <a:p>
            <a:pPr lvl="2"/>
            <a:r>
              <a:rPr lang="en-US" dirty="0"/>
              <a:t>Back (Coarctation of aorta, PS can radiate to back)</a:t>
            </a:r>
          </a:p>
          <a:p>
            <a:r>
              <a:rPr lang="en-US" dirty="0"/>
              <a:t>Using peripheral signs to aid with diagnosis – But with CAUTION!</a:t>
            </a:r>
          </a:p>
        </p:txBody>
      </p:sp>
    </p:spTree>
    <p:extLst>
      <p:ext uri="{BB962C8B-B14F-4D97-AF65-F5344CB8AC3E}">
        <p14:creationId xmlns:p14="http://schemas.microsoft.com/office/powerpoint/2010/main" val="190504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DE1B-7595-294C-9DFB-1340C2CE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6BB237-6D65-A241-BAFE-74144A99B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39144"/>
            <a:ext cx="10210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4F45-5DD9-AF47-B3D3-6B866ECA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5DC4-2E4D-9049-BE1F-42ECD85B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ADC00-2119-BE4B-9BFB-87CE9C50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409700"/>
            <a:ext cx="10401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4F45-5DD9-AF47-B3D3-6B866ECA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5DC4-2E4D-9049-BE1F-42ECD85B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83BA3-A298-0B45-9FA0-521DB648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8909"/>
            <a:ext cx="10439400" cy="575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0E3F5-ED40-EA42-9218-4C6065D6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25" y="5912009"/>
            <a:ext cx="9263123" cy="9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D0B8-B5E4-D849-B9B0-D24D9DFF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0603-7F34-3B46-8F37-70AD7E597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4ED7B-B311-5B44-B569-58643EC3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2119"/>
            <a:ext cx="96647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513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PACES Cardiology</vt:lpstr>
      <vt:lpstr>Outline</vt:lpstr>
      <vt:lpstr>Types of Cases</vt:lpstr>
      <vt:lpstr>Approach</vt:lpstr>
      <vt:lpstr>Physical Examination Tips</vt:lpstr>
      <vt:lpstr>Differentials</vt:lpstr>
      <vt:lpstr>Conditions</vt:lpstr>
      <vt:lpstr>Conditions</vt:lpstr>
      <vt:lpstr>Rarer Conditions</vt:lpstr>
      <vt:lpstr>Presentation</vt:lpstr>
      <vt:lpstr>Investigations</vt:lpstr>
      <vt:lpstr>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PACES Cardiology</dc:title>
  <dc:creator>Zhemin Wang</dc:creator>
  <cp:lastModifiedBy>Zhemin Wang</cp:lastModifiedBy>
  <cp:revision>7</cp:revision>
  <dcterms:created xsi:type="dcterms:W3CDTF">2020-05-02T01:03:14Z</dcterms:created>
  <dcterms:modified xsi:type="dcterms:W3CDTF">2020-05-02T05:31:20Z</dcterms:modified>
</cp:coreProperties>
</file>