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  <p:sldId id="258" r:id="rId7"/>
    <p:sldId id="262" r:id="rId8"/>
    <p:sldId id="265" r:id="rId9"/>
    <p:sldId id="267" r:id="rId10"/>
    <p:sldId id="263" r:id="rId11"/>
    <p:sldId id="264" r:id="rId12"/>
    <p:sldId id="268" r:id="rId13"/>
    <p:sldId id="266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8"/>
  </p:normalViewPr>
  <p:slideViewPr>
    <p:cSldViewPr snapToGrid="0" snapToObjects="1">
      <p:cViewPr varScale="1">
        <p:scale>
          <a:sx n="118" d="100"/>
          <a:sy n="118" d="100"/>
        </p:scale>
        <p:origin x="3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3DD61-9981-334D-944E-236817200D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2D1EA0-C341-5844-940B-63E4B0681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60066-E7A5-EF46-841F-CB8C9B744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95CC6-EE24-E743-B126-47AF403B7E39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44D51-237A-3E46-9ED9-CBCA16776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FBFB1C-CC15-A84C-8ADA-325985876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457C2-3C33-8548-B0A4-2FFA1CCA6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86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58D48-D21D-8F4B-8ECE-680B97F1A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AEE389-1F46-ED4E-8EA8-D23F4AC4EE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BB93A-DEF8-8345-A733-7EA38A3A7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95CC6-EE24-E743-B126-47AF403B7E39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F18AB-21CA-2C46-A001-146B8D5A9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1F79B-D69D-F943-B167-F1FB611E7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457C2-3C33-8548-B0A4-2FFA1CCA6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4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D62A01-26C5-1F4B-8A2E-322F7FEFD1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DB3D18-BD36-544A-BA5D-7B7B583001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CD660-DFF5-1043-86CF-11C436629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95CC6-EE24-E743-B126-47AF403B7E39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8BC93-01AA-D341-93C1-8F634F1EC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8B709-A44D-2546-BFFE-25DE241AF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457C2-3C33-8548-B0A4-2FFA1CCA6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0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488BF-CAA9-8946-A32C-A244C62A7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761FC-3C86-C342-8ADE-137BB10F5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075D1-197A-2147-AFFE-A1195F12B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95CC6-EE24-E743-B126-47AF403B7E39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D6FB7-6336-FF44-BFC3-F61895AE9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AD700-6B82-7845-A2EC-5FC63BACF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457C2-3C33-8548-B0A4-2FFA1CCA6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52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9E48C-ABD6-1444-83BA-6B374BA20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BB2BD8-2F47-B242-98A7-24C6DD52D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86007-C3AE-9146-A85D-0CBC17807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95CC6-EE24-E743-B126-47AF403B7E39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261E1-D616-2848-8CD7-68A131EB0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7D23A-65B0-B64B-889F-2805A45FB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457C2-3C33-8548-B0A4-2FFA1CCA6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9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00960-AECA-5C4D-83C9-E1226E05F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CE11E-3F1C-B049-869F-8FD76C4B7C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534E58-87F4-EF42-8E8D-0CC071D8C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79454D-47EF-8A43-A3A2-5B85EB9FE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95CC6-EE24-E743-B126-47AF403B7E39}" type="datetimeFigureOut">
              <a:rPr lang="en-US" smtClean="0"/>
              <a:t>5/2/20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A8AAA2-F399-4E4F-BE06-11050FA59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DB3325-17F0-994B-BE78-B94DBB708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457C2-3C33-8548-B0A4-2FFA1CCA6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0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2574D-9BDD-E140-8D8C-A654A21B5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B120C-CCF5-A94B-B2E0-057CCAF34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C8B01A-8A9E-8946-8F04-89C213C8E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509F7D-EE77-0742-AB7D-FB40B5BC39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C82CDE-3696-AD4B-BB67-C125BA4F8C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67D2F1-E121-A949-A1C9-105E18F6F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95CC6-EE24-E743-B126-47AF403B7E39}" type="datetimeFigureOut">
              <a:rPr lang="en-US" smtClean="0"/>
              <a:t>5/2/20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117B80-FD0C-0A40-A484-0087C94F5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E38563-6904-FE42-ADDC-7FE99B393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457C2-3C33-8548-B0A4-2FFA1CCA6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94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3FA89-7D2E-4548-BB34-3AB4F35CF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BC5C17-63E9-4640-9422-ED44FFD37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95CC6-EE24-E743-B126-47AF403B7E39}" type="datetimeFigureOut">
              <a:rPr lang="en-US" smtClean="0"/>
              <a:t>5/2/20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C29DC6-38D6-F54A-BC3A-30FED4BAC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EE6146-1267-CA4B-9301-578ED2BFC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457C2-3C33-8548-B0A4-2FFA1CCA6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4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EE037B-7DC8-114B-81BF-CEA95638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95CC6-EE24-E743-B126-47AF403B7E39}" type="datetimeFigureOut">
              <a:rPr lang="en-US" smtClean="0"/>
              <a:t>5/2/20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3E15FD-3763-A84B-AC19-B8F2A292E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787DB2-675C-8949-9589-8EF0DB674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457C2-3C33-8548-B0A4-2FFA1CCA6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63EBA-0AF9-374B-BA4B-A96F06701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5709F-62DD-3B49-B41E-84491BFEA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3308F2-D635-7942-93F4-633E4DB317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80AFC1-9CFD-EE4B-91AE-BCF0A98B7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95CC6-EE24-E743-B126-47AF403B7E39}" type="datetimeFigureOut">
              <a:rPr lang="en-US" smtClean="0"/>
              <a:t>5/2/20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41BC4C-81FB-E347-9339-685F461D2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68D767-5C9B-244D-9117-EECD482F2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457C2-3C33-8548-B0A4-2FFA1CCA6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88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2A1D5-2306-B14F-9813-859BED6C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6CA270-E288-1E4D-9DB2-EAFB9F6A44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81B5E4-7C7A-5049-8A4D-BCACC0676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11E991-B3E0-AC40-814E-4FBA61CB0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95CC6-EE24-E743-B126-47AF403B7E39}" type="datetimeFigureOut">
              <a:rPr lang="en-US" smtClean="0"/>
              <a:t>5/2/20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51EDD-E62D-5741-8807-652AC683A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CF633-15C7-1A4F-9876-65AC2FBA9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457C2-3C33-8548-B0A4-2FFA1CCA6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475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8033F6-4F68-6C4C-BD83-A39005693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82CC10-9F66-4C45-9B42-136B8078E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B48B4-7F62-CD4E-B34A-189B98AA0D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95CC6-EE24-E743-B126-47AF403B7E39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00B6F-958A-5A4C-9FC1-8E7805C5B8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07B69-3745-1C4D-B7CF-E6C44FDE03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457C2-3C33-8548-B0A4-2FFA1CCA6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2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8FA45-7239-B44C-A367-4449D79EEE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PACES Abdomen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099A5B-F57E-7544-BA82-B702576828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Wang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Zhemin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854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56650-92B4-E04E-99B0-F50AF7A93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8FA94-5439-E244-8674-B2553A530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853"/>
            <a:ext cx="10515600" cy="4667250"/>
          </a:xfrm>
        </p:spPr>
        <p:txBody>
          <a:bodyPr>
            <a:noAutofit/>
          </a:bodyPr>
          <a:lstStyle/>
          <a:p>
            <a:r>
              <a:rPr lang="en-US" sz="1200" dirty="0"/>
              <a:t>Imaging</a:t>
            </a:r>
            <a:endParaRPr lang="en-SG" sz="1200" dirty="0"/>
          </a:p>
          <a:p>
            <a:pPr lvl="1"/>
            <a:r>
              <a:rPr lang="en-US" sz="1200" dirty="0" err="1"/>
              <a:t>Characterise</a:t>
            </a:r>
            <a:r>
              <a:rPr lang="en-US" sz="1200" dirty="0"/>
              <a:t> organomegaly</a:t>
            </a:r>
            <a:endParaRPr lang="en-SG" sz="1200" dirty="0"/>
          </a:p>
          <a:p>
            <a:pPr lvl="1"/>
            <a:r>
              <a:rPr lang="en-US" sz="1200" dirty="0"/>
              <a:t>Evaluate for mitotic lesions</a:t>
            </a:r>
            <a:endParaRPr lang="en-SG" sz="1200" dirty="0"/>
          </a:p>
          <a:p>
            <a:pPr lvl="1"/>
            <a:r>
              <a:rPr lang="en-US" sz="1200" dirty="0"/>
              <a:t>Evaluate for portal hypertension</a:t>
            </a:r>
            <a:endParaRPr lang="en-SG" sz="1200" dirty="0"/>
          </a:p>
          <a:p>
            <a:r>
              <a:rPr lang="en-US" sz="1200" dirty="0"/>
              <a:t>Diagnostic paracentesis – If ascites present</a:t>
            </a:r>
            <a:endParaRPr lang="en-SG" sz="1200" dirty="0"/>
          </a:p>
          <a:p>
            <a:pPr lvl="1"/>
            <a:r>
              <a:rPr lang="en-US" sz="1200" dirty="0"/>
              <a:t>Tests: Cell count/</a:t>
            </a:r>
            <a:r>
              <a:rPr lang="en-US" sz="1200" dirty="0" err="1"/>
              <a:t>cytospin</a:t>
            </a:r>
            <a:r>
              <a:rPr lang="en-US" sz="1200" dirty="0"/>
              <a:t>, gram stain/cultures, cytology</a:t>
            </a:r>
            <a:endParaRPr lang="en-SG" sz="1200" dirty="0"/>
          </a:p>
          <a:p>
            <a:pPr lvl="1"/>
            <a:r>
              <a:rPr lang="en-US" sz="1200" dirty="0"/>
              <a:t>&gt;250 PMN suggestive of SBP, treat with ceftriaxone</a:t>
            </a:r>
            <a:endParaRPr lang="en-SG" sz="1200" dirty="0"/>
          </a:p>
          <a:p>
            <a:r>
              <a:rPr lang="en-US" sz="1200" dirty="0"/>
              <a:t>Etiology Work Up for Chronic Liver Disease</a:t>
            </a:r>
            <a:endParaRPr lang="en-SG" sz="1200" dirty="0"/>
          </a:p>
          <a:p>
            <a:pPr lvl="1"/>
            <a:r>
              <a:rPr lang="en-US" sz="1200" dirty="0"/>
              <a:t>Drug history, ethanol ingestion history</a:t>
            </a:r>
            <a:endParaRPr lang="en-SG" sz="1200" dirty="0"/>
          </a:p>
          <a:p>
            <a:pPr lvl="1"/>
            <a:r>
              <a:rPr lang="en-US" sz="1200" dirty="0"/>
              <a:t>Viral: Anti HCV antibodies, HBsAg and anti-</a:t>
            </a:r>
            <a:r>
              <a:rPr lang="en-US" sz="1200" dirty="0" err="1"/>
              <a:t>HBc</a:t>
            </a:r>
            <a:r>
              <a:rPr lang="en-US" sz="1200" dirty="0"/>
              <a:t> serology</a:t>
            </a:r>
            <a:endParaRPr lang="en-SG" sz="1200" dirty="0"/>
          </a:p>
          <a:p>
            <a:pPr lvl="1"/>
            <a:r>
              <a:rPr lang="en-US" sz="1200" dirty="0"/>
              <a:t>Autoimmune</a:t>
            </a:r>
            <a:endParaRPr lang="en-SG" sz="1200" dirty="0"/>
          </a:p>
          <a:p>
            <a:pPr lvl="2"/>
            <a:r>
              <a:rPr lang="en-US" sz="1200" dirty="0"/>
              <a:t>Autoimmune hepatitis: Anti-nuclear antibody, anti-smooth muscle antibody, IgG, anti liver kidney microsomal antibody, soluble liver antigen</a:t>
            </a:r>
            <a:endParaRPr lang="en-SG" sz="1200" dirty="0"/>
          </a:p>
          <a:p>
            <a:pPr lvl="2"/>
            <a:r>
              <a:rPr lang="en-US" sz="1200" dirty="0"/>
              <a:t>PBC: Anti-mitochondrial antibody</a:t>
            </a:r>
            <a:endParaRPr lang="en-SG" sz="1200" dirty="0"/>
          </a:p>
          <a:p>
            <a:pPr lvl="1"/>
            <a:r>
              <a:rPr lang="en-US" sz="1200" dirty="0"/>
              <a:t>Metabolic</a:t>
            </a:r>
            <a:endParaRPr lang="en-SG" sz="1200" dirty="0"/>
          </a:p>
          <a:p>
            <a:pPr lvl="2"/>
            <a:r>
              <a:rPr lang="en-US" sz="1200" dirty="0"/>
              <a:t>NASH: Fasting glucose/lipids, Hba1c</a:t>
            </a:r>
            <a:endParaRPr lang="en-SG" sz="1200" dirty="0"/>
          </a:p>
          <a:p>
            <a:pPr lvl="2"/>
            <a:r>
              <a:rPr lang="en-US" sz="1200" dirty="0"/>
              <a:t>Wilson’s Disease: Serum ceruloplasmin and urinary copper</a:t>
            </a:r>
            <a:endParaRPr lang="en-SG" sz="1200" dirty="0"/>
          </a:p>
          <a:p>
            <a:pPr lvl="2"/>
            <a:r>
              <a:rPr lang="en-US" sz="1200" dirty="0"/>
              <a:t>Haemochromatosis: Iron panel (ferritin, iron saturation)</a:t>
            </a:r>
            <a:endParaRPr lang="en-SG" sz="1200" dirty="0"/>
          </a:p>
          <a:p>
            <a:pPr lvl="1"/>
            <a:r>
              <a:rPr lang="en-US" sz="1200" dirty="0"/>
              <a:t>Liver biopsy</a:t>
            </a:r>
            <a:endParaRPr lang="en-SG" sz="1200" dirty="0"/>
          </a:p>
          <a:p>
            <a:r>
              <a:rPr lang="en-US" sz="1200" dirty="0"/>
              <a:t>Evaluation of Severity of Liver disease: Liver function test (albumin, bilirubin), coagulation profile</a:t>
            </a:r>
            <a:endParaRPr lang="en-SG" sz="1200" dirty="0"/>
          </a:p>
          <a:p>
            <a:r>
              <a:rPr lang="en-US" sz="1200" dirty="0"/>
              <a:t>Complications</a:t>
            </a:r>
            <a:endParaRPr lang="en-SG" sz="1200" dirty="0"/>
          </a:p>
          <a:p>
            <a:pPr lvl="1"/>
            <a:r>
              <a:rPr lang="en-US" sz="1200" dirty="0"/>
              <a:t>Renal Panel: Hepatorenal Syndrome</a:t>
            </a:r>
            <a:endParaRPr lang="en-SG" sz="1200" dirty="0"/>
          </a:p>
          <a:p>
            <a:pPr lvl="1"/>
            <a:r>
              <a:rPr lang="en-US" sz="1200" dirty="0"/>
              <a:t>AFP: Malignancy </a:t>
            </a:r>
            <a:endParaRPr lang="en-SG" sz="1200" dirty="0"/>
          </a:p>
        </p:txBody>
      </p:sp>
    </p:spTree>
    <p:extLst>
      <p:ext uri="{BB962C8B-B14F-4D97-AF65-F5344CB8AC3E}">
        <p14:creationId xmlns:p14="http://schemas.microsoft.com/office/powerpoint/2010/main" val="4230081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DB6D3-5ED2-FB4B-9F9D-EDE1D56B6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0DA73-2322-F54F-AF52-C38AAB866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Multidisciplinary, involving hepatologist and allied health staff, anchored in patient education</a:t>
            </a:r>
            <a:endParaRPr lang="en-SG" sz="4400" dirty="0"/>
          </a:p>
          <a:p>
            <a:r>
              <a:rPr lang="en-US" dirty="0"/>
              <a:t>Ethanol avoidance, hepatitis virus vaccinations, education on food hygiene, avoid hepatotoxic drugs</a:t>
            </a:r>
            <a:endParaRPr lang="en-SG" sz="4400" dirty="0"/>
          </a:p>
          <a:p>
            <a:r>
              <a:rPr lang="en-US" dirty="0"/>
              <a:t>Treatment of underlying disease</a:t>
            </a:r>
            <a:endParaRPr lang="en-SG" sz="4400" dirty="0"/>
          </a:p>
          <a:p>
            <a:r>
              <a:rPr lang="en-US" dirty="0"/>
              <a:t>Screening: OGD (varices), AFP/imaging (HCC)</a:t>
            </a:r>
            <a:endParaRPr lang="en-SG" sz="4400" dirty="0"/>
          </a:p>
          <a:p>
            <a:r>
              <a:rPr lang="en-US" dirty="0"/>
              <a:t>Treat Complications</a:t>
            </a:r>
            <a:endParaRPr lang="en-SG" sz="4400" dirty="0"/>
          </a:p>
          <a:p>
            <a:pPr lvl="1"/>
            <a:r>
              <a:rPr lang="en-US" dirty="0"/>
              <a:t>Ascites: Salt restriction, diuretics, therapeutic paracentesis</a:t>
            </a:r>
            <a:endParaRPr lang="en-SG" sz="4000" dirty="0"/>
          </a:p>
          <a:p>
            <a:pPr lvl="1"/>
            <a:r>
              <a:rPr lang="en-US" dirty="0"/>
              <a:t>SBP Prophylaxis [With fluoroquinolone (Ciprofloxacin)]: Primary (cirrhosis + BGIT, cirrhosis + ascites with fluid protein &lt; 1.5g/dL w renal/hepatic failure), Secondary (previous SBP)</a:t>
            </a:r>
            <a:endParaRPr lang="en-SG" sz="4000" dirty="0"/>
          </a:p>
          <a:p>
            <a:pPr lvl="1"/>
            <a:r>
              <a:rPr lang="en-US" dirty="0"/>
              <a:t>Varices: Non selective beta blockers (propranolol), variceal band ligation</a:t>
            </a:r>
            <a:endParaRPr lang="en-SG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786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8FA45-7239-B44C-A367-4449D79EEE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Renal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099A5B-F57E-7544-BA82-B702576828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972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C3C47-F973-3C4E-9F29-34221F839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69FD2-3B9A-584C-9982-DEAC84D3B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Ballotable kidneys – APKD</a:t>
            </a:r>
          </a:p>
          <a:p>
            <a:r>
              <a:rPr lang="en-US" dirty="0"/>
              <a:t>ESRF? </a:t>
            </a:r>
          </a:p>
          <a:p>
            <a:pPr lvl="1"/>
            <a:r>
              <a:rPr lang="en-US" dirty="0"/>
              <a:t>Evidence of RRT (previous &amp; present): AVF/AVG (must hunt), HD/PD catheters, transplant</a:t>
            </a:r>
          </a:p>
          <a:p>
            <a:pPr lvl="1"/>
            <a:r>
              <a:rPr lang="en-US" dirty="0"/>
              <a:t>Complications</a:t>
            </a:r>
          </a:p>
          <a:p>
            <a:pPr lvl="2"/>
            <a:r>
              <a:rPr lang="en-US" dirty="0"/>
              <a:t>Anemia</a:t>
            </a:r>
          </a:p>
          <a:p>
            <a:pPr lvl="2"/>
            <a:r>
              <a:rPr lang="en-US" dirty="0"/>
              <a:t>Bone health – Parathyroidectomy/deltoid implantation scars</a:t>
            </a:r>
          </a:p>
          <a:p>
            <a:pPr lvl="2"/>
            <a:r>
              <a:rPr lang="en-US" dirty="0"/>
              <a:t>Fluid status</a:t>
            </a:r>
          </a:p>
          <a:p>
            <a:pPr lvl="2"/>
            <a:r>
              <a:rPr lang="en-US" dirty="0"/>
              <a:t>Uremia – Flap, pericardial rub, coagulopathy</a:t>
            </a:r>
          </a:p>
          <a:p>
            <a:pPr lvl="1"/>
            <a:r>
              <a:rPr lang="en-US" dirty="0"/>
              <a:t>Etiology: APKD, DM, HTN, GN</a:t>
            </a:r>
          </a:p>
          <a:p>
            <a:r>
              <a:rPr lang="en-US" dirty="0"/>
              <a:t>Transplant: Graft function, immunosuppression</a:t>
            </a:r>
          </a:p>
        </p:txBody>
      </p:sp>
    </p:spTree>
    <p:extLst>
      <p:ext uri="{BB962C8B-B14F-4D97-AF65-F5344CB8AC3E}">
        <p14:creationId xmlns:p14="http://schemas.microsoft.com/office/powerpoint/2010/main" val="553797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3F420-77DD-A041-B067-55E705A7E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Ballotable Kidneys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F56CB-58AE-DF46-89FE-26BF0E776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Causes</a:t>
            </a:r>
          </a:p>
          <a:p>
            <a:pPr lvl="1"/>
            <a:r>
              <a:rPr lang="en-US" dirty="0"/>
              <a:t>Unilateral: Neoplasm, Asymmetrical APKD, Hydronephrosis</a:t>
            </a:r>
            <a:endParaRPr lang="en-SG" sz="4000" dirty="0"/>
          </a:p>
          <a:p>
            <a:pPr lvl="1"/>
            <a:r>
              <a:rPr lang="en-US" dirty="0"/>
              <a:t>Bilateral: APKD, Syndromic Neoplasms (Tuberous Sclerosis, VHL), Bilateral Hydronephrosis, Acromegaly, Amyloidosis</a:t>
            </a:r>
          </a:p>
          <a:p>
            <a:r>
              <a:rPr lang="en-US" dirty="0"/>
              <a:t>Other Syndromes </a:t>
            </a:r>
            <a:r>
              <a:rPr lang="en-US" dirty="0" err="1"/>
              <a:t>a/w</a:t>
            </a:r>
            <a:r>
              <a:rPr lang="en-US" dirty="0"/>
              <a:t> Renal Neoplasms: </a:t>
            </a:r>
          </a:p>
          <a:p>
            <a:pPr lvl="1"/>
            <a:r>
              <a:rPr lang="en-US" dirty="0"/>
              <a:t>Tuberous sclerosis (</a:t>
            </a:r>
            <a:r>
              <a:rPr lang="en-US" dirty="0" err="1"/>
              <a:t>Angiomyolipomatosis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Von Hippel Lindau (Clear Cell RCC)</a:t>
            </a:r>
          </a:p>
        </p:txBody>
      </p:sp>
    </p:spTree>
    <p:extLst>
      <p:ext uri="{BB962C8B-B14F-4D97-AF65-F5344CB8AC3E}">
        <p14:creationId xmlns:p14="http://schemas.microsoft.com/office/powerpoint/2010/main" val="204178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B96F4-20AE-F943-B702-9DAEAC006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ADPKD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4D462-FAAF-6848-B6FA-9B97660ED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Inheritance: AD, PKD 1 on </a:t>
            </a:r>
            <a:r>
              <a:rPr lang="en-US" dirty="0" err="1"/>
              <a:t>Chr</a:t>
            </a:r>
            <a:r>
              <a:rPr lang="en-US" dirty="0"/>
              <a:t> 16, PKD 2 on </a:t>
            </a:r>
            <a:r>
              <a:rPr lang="en-US" dirty="0" err="1"/>
              <a:t>Chr</a:t>
            </a:r>
            <a:r>
              <a:rPr lang="en-US" dirty="0"/>
              <a:t> 4</a:t>
            </a:r>
            <a:endParaRPr lang="en-SG" sz="4400" dirty="0"/>
          </a:p>
          <a:p>
            <a:r>
              <a:rPr lang="en-US" dirty="0"/>
              <a:t>Associations/Complications</a:t>
            </a:r>
            <a:endParaRPr lang="en-SG" sz="4400" dirty="0"/>
          </a:p>
          <a:p>
            <a:pPr lvl="1"/>
            <a:r>
              <a:rPr lang="en-US" dirty="0"/>
              <a:t>Hypertension, Polycythemia</a:t>
            </a:r>
            <a:endParaRPr lang="en-SG" sz="4000" dirty="0"/>
          </a:p>
          <a:p>
            <a:pPr lvl="1"/>
            <a:r>
              <a:rPr lang="en-US" dirty="0"/>
              <a:t>Extrarenal: Abdomen (diverticular disease, </a:t>
            </a:r>
            <a:r>
              <a:rPr lang="en-US" dirty="0" err="1"/>
              <a:t>abdo</a:t>
            </a:r>
            <a:r>
              <a:rPr lang="en-US" dirty="0"/>
              <a:t> wall hernia), Brain (berry aneurysms at MCA/ICA – CN3, hemiparesis), Cardiac (MVP, MR, AR), Cysts involving other sites (liver, pancreas)</a:t>
            </a:r>
            <a:endParaRPr lang="en-SG" sz="4000" dirty="0"/>
          </a:p>
          <a:p>
            <a:pPr lvl="1"/>
            <a:r>
              <a:rPr lang="en-US" dirty="0"/>
              <a:t>Renal: Infection, bleeding, malignant transformation</a:t>
            </a:r>
            <a:endParaRPr lang="en-SG" sz="4000" dirty="0"/>
          </a:p>
          <a:p>
            <a:r>
              <a:rPr lang="en-US" dirty="0"/>
              <a:t>Diagnosis: Family History + Supportive Sonographic Findings</a:t>
            </a:r>
            <a:endParaRPr lang="en-SG" sz="4400" dirty="0"/>
          </a:p>
          <a:p>
            <a:r>
              <a:rPr lang="en-US" dirty="0"/>
              <a:t>Screening</a:t>
            </a:r>
            <a:endParaRPr lang="en-SG" sz="4400" dirty="0"/>
          </a:p>
          <a:p>
            <a:pPr lvl="1"/>
            <a:r>
              <a:rPr lang="en-US" dirty="0"/>
              <a:t>US Kidneys: Ravine’s Diagnostic Criteria</a:t>
            </a:r>
            <a:endParaRPr lang="en-SG" sz="4000" dirty="0"/>
          </a:p>
          <a:p>
            <a:pPr lvl="2"/>
            <a:r>
              <a:rPr lang="en-US" dirty="0"/>
              <a:t>&lt;30yo: 2 cysts in either 1 or both kidneys</a:t>
            </a:r>
            <a:endParaRPr lang="en-SG" sz="3400" dirty="0"/>
          </a:p>
          <a:p>
            <a:pPr lvl="2"/>
            <a:r>
              <a:rPr lang="en-US" dirty="0"/>
              <a:t>30-59yo: At least 2 cysts in each kidney</a:t>
            </a:r>
            <a:endParaRPr lang="en-SG" sz="3400" dirty="0"/>
          </a:p>
          <a:p>
            <a:pPr lvl="2"/>
            <a:r>
              <a:rPr lang="en-US" dirty="0"/>
              <a:t>&gt;60yo: At least 4 renal cysts in each kidney</a:t>
            </a:r>
            <a:endParaRPr lang="en-SG" sz="3400" dirty="0"/>
          </a:p>
          <a:p>
            <a:pPr lvl="1"/>
            <a:r>
              <a:rPr lang="en-US" dirty="0"/>
              <a:t>CNS Screening</a:t>
            </a:r>
            <a:endParaRPr lang="en-SG" sz="4000" dirty="0"/>
          </a:p>
          <a:p>
            <a:pPr lvl="2"/>
            <a:r>
              <a:rPr lang="en-US" dirty="0"/>
              <a:t>Indications: Family history of ICH/known aneurysm – rescreen 5 yearly (if normal)</a:t>
            </a:r>
            <a:endParaRPr lang="en-SG" sz="3400" dirty="0"/>
          </a:p>
          <a:p>
            <a:r>
              <a:rPr lang="en-US" dirty="0"/>
              <a:t>Indications for nephrectomy: Complications (bleeding, infection), space constraints for kidney transplant</a:t>
            </a:r>
          </a:p>
        </p:txBody>
      </p:sp>
    </p:spTree>
    <p:extLst>
      <p:ext uri="{BB962C8B-B14F-4D97-AF65-F5344CB8AC3E}">
        <p14:creationId xmlns:p14="http://schemas.microsoft.com/office/powerpoint/2010/main" val="86983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95BDB-C519-AE4B-9154-E19D4B9F1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Renal Allograft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9F242-9AF5-A64A-97E2-735FCC97E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Questions to Answer: Etiology, </a:t>
            </a:r>
            <a:r>
              <a:rPr lang="en-US" dirty="0" err="1"/>
              <a:t>Prev</a:t>
            </a:r>
            <a:r>
              <a:rPr lang="en-US" dirty="0"/>
              <a:t> RRT, Graft function, immunosuppression, complications of ESRF</a:t>
            </a:r>
            <a:endParaRPr lang="en-SG" sz="4400" dirty="0"/>
          </a:p>
          <a:p>
            <a:r>
              <a:rPr lang="en-US" dirty="0"/>
              <a:t>RIF mass </a:t>
            </a:r>
            <a:r>
              <a:rPr lang="en-US" dirty="0" err="1"/>
              <a:t>ddx</a:t>
            </a:r>
            <a:r>
              <a:rPr lang="en-US" dirty="0"/>
              <a:t>: </a:t>
            </a:r>
            <a:r>
              <a:rPr lang="en-US" dirty="0" err="1"/>
              <a:t>Caecal</a:t>
            </a:r>
            <a:r>
              <a:rPr lang="en-US" dirty="0"/>
              <a:t> carcinoma, </a:t>
            </a:r>
            <a:r>
              <a:rPr lang="en-US" dirty="0" err="1"/>
              <a:t>crohn’s</a:t>
            </a:r>
            <a:r>
              <a:rPr lang="en-US" dirty="0"/>
              <a:t> disease, ovarian </a:t>
            </a:r>
            <a:r>
              <a:rPr lang="en-US" dirty="0" err="1"/>
              <a:t>tumour</a:t>
            </a:r>
            <a:r>
              <a:rPr lang="en-US" dirty="0"/>
              <a:t>, </a:t>
            </a:r>
            <a:r>
              <a:rPr lang="en-US" dirty="0" err="1"/>
              <a:t>ileocaecal</a:t>
            </a:r>
            <a:r>
              <a:rPr lang="en-US" dirty="0"/>
              <a:t>/appendiceal abscess</a:t>
            </a:r>
          </a:p>
          <a:p>
            <a:r>
              <a:rPr lang="en-US" dirty="0"/>
              <a:t>Immunosuppression</a:t>
            </a:r>
          </a:p>
          <a:p>
            <a:pPr lvl="1"/>
            <a:r>
              <a:rPr lang="en-US" dirty="0"/>
              <a:t>Steroids: Habitus (rounded countenance, truncal obesity, supraclavicular fat pads), skin thinning/easy </a:t>
            </a:r>
            <a:r>
              <a:rPr lang="en-US" dirty="0" err="1"/>
              <a:t>bruisability</a:t>
            </a:r>
            <a:r>
              <a:rPr lang="en-US" dirty="0"/>
              <a:t>, proximal myopathy, cataract, oral thrush, abdominal striae, spinal tenderness (compression fracture)</a:t>
            </a:r>
            <a:endParaRPr lang="en-SG" sz="4000" dirty="0"/>
          </a:p>
          <a:p>
            <a:pPr lvl="1"/>
            <a:r>
              <a:rPr lang="en-US" dirty="0"/>
              <a:t>Calcineurin Inhibitors</a:t>
            </a:r>
            <a:endParaRPr lang="en-SG" sz="4000" dirty="0"/>
          </a:p>
          <a:p>
            <a:pPr lvl="2"/>
            <a:r>
              <a:rPr lang="en-US" dirty="0"/>
              <a:t>Cyclosporine: Gingival hypertrophy, hypertrichosis, hypertension</a:t>
            </a:r>
            <a:endParaRPr lang="en-SG" sz="3600" dirty="0"/>
          </a:p>
          <a:p>
            <a:pPr lvl="2"/>
            <a:r>
              <a:rPr lang="en-US" dirty="0"/>
              <a:t>Tacrolimus: Tremors, DM (NODAT)</a:t>
            </a:r>
            <a:endParaRPr lang="en-SG" sz="3600" dirty="0"/>
          </a:p>
          <a:p>
            <a:pPr lvl="1"/>
            <a:r>
              <a:rPr lang="en-US" dirty="0"/>
              <a:t>Generally also look out for rash/skin lesions (increased risk of dermatological malignancy)</a:t>
            </a:r>
          </a:p>
          <a:p>
            <a:r>
              <a:rPr lang="en-US" dirty="0"/>
              <a:t>Transplant Complications</a:t>
            </a:r>
            <a:endParaRPr lang="en-SG" sz="4400" dirty="0"/>
          </a:p>
          <a:p>
            <a:pPr lvl="1"/>
            <a:r>
              <a:rPr lang="en-US" dirty="0"/>
              <a:t>Acute: Surgical complications (anastomotic leak), Acute rejection</a:t>
            </a:r>
            <a:endParaRPr lang="en-SG" sz="4000" dirty="0"/>
          </a:p>
          <a:p>
            <a:pPr lvl="1"/>
            <a:r>
              <a:rPr lang="en-US" dirty="0"/>
              <a:t>Chronic: </a:t>
            </a:r>
            <a:endParaRPr lang="en-SG" sz="4000" dirty="0"/>
          </a:p>
          <a:p>
            <a:pPr lvl="2"/>
            <a:r>
              <a:rPr lang="en-US" dirty="0"/>
              <a:t>Immunosuppression related: OI, </a:t>
            </a:r>
            <a:r>
              <a:rPr lang="en-US" dirty="0" err="1"/>
              <a:t>derm</a:t>
            </a:r>
            <a:r>
              <a:rPr lang="en-US" dirty="0"/>
              <a:t>/</a:t>
            </a:r>
            <a:r>
              <a:rPr lang="en-US" dirty="0" err="1"/>
              <a:t>haemato</a:t>
            </a:r>
            <a:r>
              <a:rPr lang="en-US" dirty="0"/>
              <a:t> malignancy</a:t>
            </a:r>
            <a:endParaRPr lang="en-SG" sz="3400" dirty="0"/>
          </a:p>
          <a:p>
            <a:pPr lvl="2"/>
            <a:r>
              <a:rPr lang="en-US" dirty="0"/>
              <a:t>Rejection, delayed function</a:t>
            </a:r>
            <a:endParaRPr lang="en-SG" sz="3400" dirty="0"/>
          </a:p>
          <a:p>
            <a:pPr lvl="2"/>
            <a:r>
              <a:rPr lang="en-US" dirty="0"/>
              <a:t>Disease recurrence </a:t>
            </a:r>
            <a:endParaRPr lang="en-SG" sz="3400" dirty="0"/>
          </a:p>
        </p:txBody>
      </p:sp>
    </p:spTree>
    <p:extLst>
      <p:ext uri="{BB962C8B-B14F-4D97-AF65-F5344CB8AC3E}">
        <p14:creationId xmlns:p14="http://schemas.microsoft.com/office/powerpoint/2010/main" val="3902047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8FA45-7239-B44C-A367-4449D79EEE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Haematology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099A5B-F57E-7544-BA82-B702576828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86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D04E0-7658-204B-ACDE-2A5A8F627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Myelo</a:t>
            </a:r>
            <a:r>
              <a:rPr lang="en-US" dirty="0"/>
              <a:t>/Lymphoproliferative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980A4-2F37-E74C-BD41-77762FB2C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Additional Examination: Lymphadenopathy (Cervical, axillary, inguinal), BMA scar</a:t>
            </a:r>
            <a:endParaRPr lang="en-SG" sz="4400" dirty="0"/>
          </a:p>
          <a:p>
            <a:r>
              <a:rPr lang="en-US" dirty="0"/>
              <a:t>Types of Myeloproliferative Disorders: Polycythemia Rubra Vera, Essential Thrombocytosis, Chronic Myeloid Leukemia, Myelofibrosis</a:t>
            </a:r>
            <a:endParaRPr lang="en-SG" sz="4400" dirty="0"/>
          </a:p>
          <a:p>
            <a:r>
              <a:rPr lang="en-US" dirty="0"/>
              <a:t>Investigations</a:t>
            </a:r>
            <a:endParaRPr lang="en-SG" sz="4400" dirty="0"/>
          </a:p>
          <a:p>
            <a:pPr lvl="1"/>
            <a:r>
              <a:rPr lang="en-US" dirty="0"/>
              <a:t>FBC: Quantitative abnormalities of cell lines</a:t>
            </a:r>
            <a:endParaRPr lang="en-SG" sz="4000" dirty="0"/>
          </a:p>
          <a:p>
            <a:pPr lvl="1"/>
            <a:r>
              <a:rPr lang="en-US" dirty="0"/>
              <a:t>Peripheral blood film: Blast cells, </a:t>
            </a:r>
            <a:r>
              <a:rPr lang="en-US" dirty="0" err="1"/>
              <a:t>leukoerythroblastic</a:t>
            </a:r>
            <a:r>
              <a:rPr lang="en-US" dirty="0"/>
              <a:t> picture (marrow disruption – seen in MF)</a:t>
            </a:r>
            <a:endParaRPr lang="en-SG" sz="4000" dirty="0"/>
          </a:p>
          <a:p>
            <a:pPr lvl="1"/>
            <a:r>
              <a:rPr lang="en-US" dirty="0"/>
              <a:t>Imaging: Evaluation of organomegaly, lymphadenopathy, complications (e.g. thrombosis)</a:t>
            </a:r>
            <a:endParaRPr lang="en-SG" sz="4000" dirty="0"/>
          </a:p>
          <a:p>
            <a:pPr lvl="1"/>
            <a:r>
              <a:rPr lang="en-US" dirty="0"/>
              <a:t>Bone marrow aspirate: Cytology, histology, immunohistochemistry, cytogenetics</a:t>
            </a:r>
            <a:endParaRPr lang="en-SG" sz="4000" dirty="0"/>
          </a:p>
          <a:p>
            <a:pPr lvl="1"/>
            <a:r>
              <a:rPr lang="en-US" dirty="0"/>
              <a:t>Specific Tests: JAK2 (ET, PRV), Philadelphia Chromosome (CML)</a:t>
            </a:r>
            <a:endParaRPr lang="en-SG" sz="4000" dirty="0"/>
          </a:p>
          <a:p>
            <a:r>
              <a:rPr lang="en-US" dirty="0"/>
              <a:t>Treatment</a:t>
            </a:r>
            <a:endParaRPr lang="en-SG" sz="4400" dirty="0"/>
          </a:p>
          <a:p>
            <a:pPr lvl="1"/>
            <a:r>
              <a:rPr lang="en-US" dirty="0"/>
              <a:t>PRV: Phlebotomy, hydroxyurea, aspirin</a:t>
            </a:r>
            <a:endParaRPr lang="en-SG" sz="4000" dirty="0"/>
          </a:p>
          <a:p>
            <a:pPr lvl="1"/>
            <a:r>
              <a:rPr lang="en-US" dirty="0"/>
              <a:t>ET: Hydroxyurea, aspirin</a:t>
            </a:r>
            <a:endParaRPr lang="en-SG" sz="4000" dirty="0"/>
          </a:p>
          <a:p>
            <a:pPr lvl="1"/>
            <a:r>
              <a:rPr lang="en-US" dirty="0"/>
              <a:t>CML: TKI (e.g. Imatinib), stem cell transplant</a:t>
            </a:r>
            <a:endParaRPr lang="en-SG" sz="4000" dirty="0"/>
          </a:p>
          <a:p>
            <a:pPr lvl="1"/>
            <a:r>
              <a:rPr lang="en-US" dirty="0"/>
              <a:t>MF: </a:t>
            </a:r>
            <a:r>
              <a:rPr lang="en-US" dirty="0" err="1"/>
              <a:t>Hydroyxyurea</a:t>
            </a:r>
            <a:r>
              <a:rPr lang="en-US" dirty="0"/>
              <a:t>, stem cell transplant</a:t>
            </a:r>
            <a:endParaRPr lang="en-SG" sz="4000" dirty="0"/>
          </a:p>
        </p:txBody>
      </p:sp>
    </p:spTree>
    <p:extLst>
      <p:ext uri="{BB962C8B-B14F-4D97-AF65-F5344CB8AC3E}">
        <p14:creationId xmlns:p14="http://schemas.microsoft.com/office/powerpoint/2010/main" val="1720234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D50D4-455F-6942-B4E3-E0E86DC8D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Chronic </a:t>
            </a:r>
            <a:r>
              <a:rPr lang="en-US" dirty="0" err="1"/>
              <a:t>Haemolytic</a:t>
            </a:r>
            <a:r>
              <a:rPr lang="en-US" dirty="0"/>
              <a:t> Anemia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00F97-EE82-194D-B914-20933617A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/>
              <a:t>Examples: Thalassemia, hereditary spherocytosis</a:t>
            </a:r>
            <a:endParaRPr lang="en-SG" sz="1600" dirty="0"/>
          </a:p>
          <a:p>
            <a:r>
              <a:rPr lang="en-US" sz="1600" dirty="0"/>
              <a:t>Additional Examination</a:t>
            </a:r>
            <a:endParaRPr lang="en-SG" sz="1600" dirty="0"/>
          </a:p>
          <a:p>
            <a:pPr lvl="1"/>
            <a:r>
              <a:rPr lang="en-US" sz="1600" dirty="0"/>
              <a:t>Bony features of extramedullary </a:t>
            </a:r>
            <a:r>
              <a:rPr lang="en-US" sz="1600" dirty="0" err="1"/>
              <a:t>haematopoiesis</a:t>
            </a:r>
            <a:r>
              <a:rPr lang="en-US" sz="1600" dirty="0"/>
              <a:t>: Frontal bossing, maxillary hyperplasia</a:t>
            </a:r>
            <a:endParaRPr lang="en-SG" sz="1600" dirty="0"/>
          </a:p>
          <a:p>
            <a:pPr lvl="1"/>
            <a:r>
              <a:rPr lang="en-US" sz="1600" dirty="0"/>
              <a:t>Abdominal Scars: Cholecystectomy, Splenectomy</a:t>
            </a:r>
            <a:endParaRPr lang="en-SG" sz="1600" dirty="0"/>
          </a:p>
          <a:p>
            <a:pPr lvl="1"/>
            <a:r>
              <a:rPr lang="en-US" sz="1600" dirty="0"/>
              <a:t>Complications of Iron Overload: Hepatomegaly, fluid overload from heart failure, diabetic prick marks</a:t>
            </a:r>
            <a:endParaRPr lang="en-SG" sz="1600" dirty="0"/>
          </a:p>
          <a:p>
            <a:r>
              <a:rPr lang="en-US" sz="1600" dirty="0"/>
              <a:t>Investigations</a:t>
            </a:r>
            <a:endParaRPr lang="en-SG" sz="1600" dirty="0"/>
          </a:p>
          <a:p>
            <a:pPr lvl="1"/>
            <a:r>
              <a:rPr lang="en-US" sz="1600" dirty="0"/>
              <a:t>FBC: Anemia</a:t>
            </a:r>
            <a:endParaRPr lang="en-SG" sz="1600" dirty="0"/>
          </a:p>
          <a:p>
            <a:pPr lvl="1"/>
            <a:r>
              <a:rPr lang="en-US" sz="1600" dirty="0"/>
              <a:t>Hemolysis: LFT, Haptoglobin, Peripheral Blood Film (anisocytosis/poikilocytosis, fragments from hemolysis)</a:t>
            </a:r>
            <a:endParaRPr lang="en-SG" sz="1600" dirty="0"/>
          </a:p>
          <a:p>
            <a:pPr lvl="1"/>
            <a:r>
              <a:rPr lang="en-US" sz="1600" dirty="0"/>
              <a:t>Hb Electrophoresis: Elevated HbA2 in beta-</a:t>
            </a:r>
            <a:r>
              <a:rPr lang="en-US" sz="1600" dirty="0" err="1"/>
              <a:t>thal</a:t>
            </a:r>
            <a:endParaRPr lang="en-SG" sz="1600" dirty="0"/>
          </a:p>
          <a:p>
            <a:pPr lvl="1"/>
            <a:r>
              <a:rPr lang="en-US" sz="1600" dirty="0"/>
              <a:t>Genotyping/Mutation Analysis</a:t>
            </a:r>
            <a:endParaRPr lang="en-SG" sz="1600" dirty="0"/>
          </a:p>
          <a:p>
            <a:r>
              <a:rPr lang="en-US" sz="1600" dirty="0"/>
              <a:t>Management</a:t>
            </a:r>
            <a:endParaRPr lang="en-SG" sz="1600" dirty="0"/>
          </a:p>
          <a:p>
            <a:pPr lvl="1"/>
            <a:r>
              <a:rPr lang="en-US" sz="1600" dirty="0"/>
              <a:t>Transfusions, folate supplement, iron chelation</a:t>
            </a:r>
            <a:endParaRPr lang="en-SG" sz="1600" dirty="0"/>
          </a:p>
          <a:p>
            <a:pPr lvl="1"/>
            <a:r>
              <a:rPr lang="en-US" sz="1600" dirty="0"/>
              <a:t>Splenectomy (to reduce splenic sequestration and RBC consumption) – will need vaccination against encapsulated bacteria (pneumococcus, meningococcus, </a:t>
            </a:r>
            <a:r>
              <a:rPr lang="en-US" sz="1600" dirty="0" err="1"/>
              <a:t>haemophilus</a:t>
            </a:r>
            <a:r>
              <a:rPr lang="en-US" sz="1600" dirty="0"/>
              <a:t> influenzae</a:t>
            </a:r>
            <a:endParaRPr lang="en-SG" sz="1600" dirty="0"/>
          </a:p>
          <a:p>
            <a:pPr lvl="1"/>
            <a:r>
              <a:rPr lang="en-US" sz="1600" dirty="0"/>
              <a:t>Bone marrow transplant</a:t>
            </a:r>
            <a:endParaRPr lang="en-SG" sz="1600" dirty="0"/>
          </a:p>
          <a:p>
            <a:pPr lvl="1"/>
            <a:r>
              <a:rPr lang="en-US" sz="1600" dirty="0"/>
              <a:t>Treat complications (iron overload – DM, hormonal insufficiency, CLD, heart failure, osteoporosis)</a:t>
            </a:r>
            <a:endParaRPr lang="en-SG" sz="1600" dirty="0"/>
          </a:p>
          <a:p>
            <a:pPr lvl="1"/>
            <a:r>
              <a:rPr lang="en-US" sz="1600" dirty="0"/>
              <a:t>Genetic counseling</a:t>
            </a:r>
          </a:p>
        </p:txBody>
      </p:sp>
    </p:spTree>
    <p:extLst>
      <p:ext uri="{BB962C8B-B14F-4D97-AF65-F5344CB8AC3E}">
        <p14:creationId xmlns:p14="http://schemas.microsoft.com/office/powerpoint/2010/main" val="1126986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415B7-EE2B-4C4A-B4C7-BE55DD829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7B90D-F03E-4344-93A1-6A2CC5968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Hepatology</a:t>
            </a:r>
          </a:p>
          <a:p>
            <a:pPr lvl="1"/>
            <a:r>
              <a:rPr lang="en-US" dirty="0"/>
              <a:t>Chronic Liver Disease +/- Portal Hypertension</a:t>
            </a:r>
          </a:p>
          <a:p>
            <a:pPr lvl="1"/>
            <a:r>
              <a:rPr lang="en-US" dirty="0"/>
              <a:t>Hepatomegaly</a:t>
            </a:r>
          </a:p>
          <a:p>
            <a:pPr lvl="1"/>
            <a:r>
              <a:rPr lang="en-US" dirty="0"/>
              <a:t>Ascites </a:t>
            </a:r>
          </a:p>
          <a:p>
            <a:pPr lvl="1"/>
            <a:r>
              <a:rPr lang="en-US" dirty="0"/>
              <a:t>Liver Transplant (less common)</a:t>
            </a:r>
          </a:p>
          <a:p>
            <a:r>
              <a:rPr lang="en-US" dirty="0"/>
              <a:t>Renal</a:t>
            </a:r>
          </a:p>
          <a:p>
            <a:pPr lvl="1"/>
            <a:r>
              <a:rPr lang="en-US" dirty="0"/>
              <a:t>Ballotable Kidney – Usually APKD</a:t>
            </a:r>
          </a:p>
          <a:p>
            <a:pPr lvl="1"/>
            <a:r>
              <a:rPr lang="en-US" dirty="0"/>
              <a:t>Transplanted Kidney </a:t>
            </a:r>
          </a:p>
          <a:p>
            <a:pPr lvl="1"/>
            <a:r>
              <a:rPr lang="en-US" dirty="0"/>
              <a:t>Combination of above</a:t>
            </a:r>
          </a:p>
          <a:p>
            <a:r>
              <a:rPr lang="en-US" dirty="0" err="1"/>
              <a:t>Haematology</a:t>
            </a:r>
            <a:endParaRPr lang="en-US" dirty="0"/>
          </a:p>
          <a:p>
            <a:pPr lvl="1"/>
            <a:r>
              <a:rPr lang="en-US" dirty="0" err="1"/>
              <a:t>Haematological</a:t>
            </a:r>
            <a:r>
              <a:rPr lang="en-US" dirty="0"/>
              <a:t> Malignancies: </a:t>
            </a:r>
            <a:r>
              <a:rPr lang="en-US" dirty="0" err="1"/>
              <a:t>Myelo</a:t>
            </a:r>
            <a:r>
              <a:rPr lang="en-US" dirty="0"/>
              <a:t>/lymphoproliferative Disorders</a:t>
            </a:r>
          </a:p>
          <a:p>
            <a:pPr lvl="1"/>
            <a:r>
              <a:rPr lang="en-US" dirty="0"/>
              <a:t>Chronic </a:t>
            </a:r>
            <a:r>
              <a:rPr lang="en-US" dirty="0" err="1"/>
              <a:t>Haemolytic</a:t>
            </a:r>
            <a:r>
              <a:rPr lang="en-US" dirty="0"/>
              <a:t> Anemia</a:t>
            </a:r>
          </a:p>
        </p:txBody>
      </p:sp>
    </p:spTree>
    <p:extLst>
      <p:ext uri="{BB962C8B-B14F-4D97-AF65-F5344CB8AC3E}">
        <p14:creationId xmlns:p14="http://schemas.microsoft.com/office/powerpoint/2010/main" val="596578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0541-E75C-8543-AB3B-E29685178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B7626-3102-CC49-B15A-60442E043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Determining the system – Liver, renal, </a:t>
            </a:r>
            <a:r>
              <a:rPr lang="en-US" dirty="0" err="1"/>
              <a:t>haematology</a:t>
            </a:r>
            <a:endParaRPr lang="en-US" dirty="0"/>
          </a:p>
          <a:p>
            <a:pPr lvl="1"/>
            <a:r>
              <a:rPr lang="en-US" dirty="0"/>
              <a:t>Liver: Jaundice, pedal edema</a:t>
            </a:r>
            <a:endParaRPr lang="en-SG" dirty="0"/>
          </a:p>
          <a:p>
            <a:pPr lvl="1"/>
            <a:r>
              <a:rPr lang="en-US" dirty="0"/>
              <a:t>Renal: AVF/AVG, Catheter scars, parathyroidectomy scar, deltoid implant scar</a:t>
            </a:r>
            <a:endParaRPr lang="en-SG" dirty="0"/>
          </a:p>
          <a:p>
            <a:pPr lvl="1"/>
            <a:r>
              <a:rPr lang="en-US" dirty="0" err="1"/>
              <a:t>Haematology</a:t>
            </a:r>
            <a:r>
              <a:rPr lang="en-US" dirty="0"/>
              <a:t>: Pallor, catheter (for chemotherapy), bony features of extramedullary </a:t>
            </a:r>
            <a:r>
              <a:rPr lang="en-US" dirty="0" err="1"/>
              <a:t>haematopoiesis</a:t>
            </a:r>
            <a:endParaRPr lang="en-SG" dirty="0"/>
          </a:p>
          <a:p>
            <a:r>
              <a:rPr lang="en-US" dirty="0"/>
              <a:t>Determining the main abdominal finding</a:t>
            </a:r>
          </a:p>
          <a:p>
            <a:pPr lvl="1"/>
            <a:r>
              <a:rPr lang="en-US" dirty="0"/>
              <a:t>Isolated hepatomegaly/splenomegaly/enlarged kidney</a:t>
            </a:r>
          </a:p>
          <a:p>
            <a:pPr lvl="1"/>
            <a:r>
              <a:rPr lang="en-US" dirty="0"/>
              <a:t>Hepatosplenomegaly vs bilateral ballotable kidney</a:t>
            </a:r>
          </a:p>
          <a:p>
            <a:pPr lvl="1"/>
            <a:r>
              <a:rPr lang="en-US" dirty="0"/>
              <a:t>Transplanted organ</a:t>
            </a:r>
          </a:p>
          <a:p>
            <a:pPr lvl="1"/>
            <a:r>
              <a:rPr lang="en-US" dirty="0"/>
              <a:t>Ascites</a:t>
            </a:r>
          </a:p>
        </p:txBody>
      </p:sp>
    </p:spTree>
    <p:extLst>
      <p:ext uri="{BB962C8B-B14F-4D97-AF65-F5344CB8AC3E}">
        <p14:creationId xmlns:p14="http://schemas.microsoft.com/office/powerpoint/2010/main" val="3917366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B919A-0C2A-2244-AAA1-856ED662A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CA01D-1B53-AD4A-A4C5-F770E21EF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8026" y="1869169"/>
            <a:ext cx="4778829" cy="4351338"/>
          </a:xfrm>
        </p:spPr>
        <p:txBody>
          <a:bodyPr>
            <a:normAutofit lnSpcReduction="10000"/>
          </a:bodyPr>
          <a:lstStyle/>
          <a:p>
            <a:pPr lvl="2"/>
            <a:r>
              <a:rPr lang="en-US" dirty="0"/>
              <a:t>Mercedes Benz: Liver transplant</a:t>
            </a:r>
            <a:endParaRPr lang="en-SG" sz="3600" dirty="0"/>
          </a:p>
          <a:p>
            <a:pPr lvl="2"/>
            <a:r>
              <a:rPr lang="en-US" dirty="0"/>
              <a:t>Kocher’s Scar (Cholecystectomy): Think chronic </a:t>
            </a:r>
            <a:r>
              <a:rPr lang="en-US" dirty="0" err="1"/>
              <a:t>haemolytic</a:t>
            </a:r>
            <a:r>
              <a:rPr lang="en-US" dirty="0"/>
              <a:t> anemia</a:t>
            </a:r>
            <a:endParaRPr lang="en-SG" sz="3600" dirty="0"/>
          </a:p>
          <a:p>
            <a:pPr lvl="2"/>
            <a:r>
              <a:rPr lang="en-US" dirty="0"/>
              <a:t>Lumbar/Loin Incision: Nephrectomy – although nephrectomy is sometimes done via an laparotomy especially if kidneys are big</a:t>
            </a:r>
            <a:endParaRPr lang="en-SG" sz="3600" dirty="0"/>
          </a:p>
          <a:p>
            <a:pPr lvl="2"/>
            <a:r>
              <a:rPr lang="en-US" dirty="0"/>
              <a:t>Left sided scars: Splenectomy – Think chronic </a:t>
            </a:r>
            <a:r>
              <a:rPr lang="en-US" dirty="0" err="1"/>
              <a:t>haemolytic</a:t>
            </a:r>
            <a:r>
              <a:rPr lang="en-US" dirty="0"/>
              <a:t> anemia</a:t>
            </a:r>
            <a:endParaRPr lang="en-SG" sz="3600" dirty="0"/>
          </a:p>
          <a:p>
            <a:pPr lvl="2"/>
            <a:r>
              <a:rPr lang="en-US" dirty="0"/>
              <a:t>Oblique iliac fossa scar: Kidney transplant</a:t>
            </a:r>
            <a:endParaRPr lang="en-SG" sz="3600" dirty="0"/>
          </a:p>
          <a:p>
            <a:pPr lvl="2"/>
            <a:r>
              <a:rPr lang="en-US" dirty="0"/>
              <a:t>Laparotomy scar: Splenectomy, kidney + pancreatic transplant, bowel </a:t>
            </a:r>
            <a:r>
              <a:rPr lang="en-US" dirty="0" err="1"/>
              <a:t>sugery</a:t>
            </a:r>
            <a:r>
              <a:rPr lang="en-US" dirty="0"/>
              <a:t> (IBD)</a:t>
            </a:r>
            <a:endParaRPr lang="en-SG" sz="3600" dirty="0"/>
          </a:p>
          <a:p>
            <a:endParaRPr lang="en-US" dirty="0"/>
          </a:p>
        </p:txBody>
      </p:sp>
      <p:pic>
        <p:nvPicPr>
          <p:cNvPr id="4" name="Picture 3" descr="mage result for surgical scars abdomen">
            <a:extLst>
              <a:ext uri="{FF2B5EF4-FFF2-40B4-BE49-F238E27FC236}">
                <a16:creationId xmlns:a16="http://schemas.microsoft.com/office/drawing/2014/main" id="{B08DD537-B171-514D-AD39-D49A000EE84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13" y="1459864"/>
            <a:ext cx="5382487" cy="47170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856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8FA45-7239-B44C-A367-4449D79EEE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Hepatology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099A5B-F57E-7544-BA82-B702576828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634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FBD37-F0B9-4142-8B40-36E9D4D54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Chronic Liver Disease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7B039-D945-E44C-9DE0-D4C4399A0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Signs: Palmar erythema, </a:t>
            </a:r>
            <a:r>
              <a:rPr lang="en-US" dirty="0" err="1"/>
              <a:t>gynaecomastia</a:t>
            </a:r>
            <a:r>
              <a:rPr lang="en-US" dirty="0"/>
              <a:t>, spider </a:t>
            </a:r>
            <a:r>
              <a:rPr lang="en-US" dirty="0" err="1"/>
              <a:t>naevi</a:t>
            </a:r>
            <a:r>
              <a:rPr lang="en-US" dirty="0"/>
              <a:t> (5 or more), </a:t>
            </a:r>
            <a:r>
              <a:rPr lang="en-US" dirty="0" err="1"/>
              <a:t>gynaecomastia</a:t>
            </a:r>
            <a:r>
              <a:rPr lang="en-US" dirty="0"/>
              <a:t>, loss of axillary hair, testicular atrophy</a:t>
            </a:r>
          </a:p>
          <a:p>
            <a:r>
              <a:rPr lang="en-US" dirty="0"/>
              <a:t>Severity</a:t>
            </a:r>
          </a:p>
          <a:p>
            <a:pPr lvl="1"/>
            <a:r>
              <a:rPr lang="en-US" dirty="0"/>
              <a:t>Albumin: Pedal edema</a:t>
            </a:r>
          </a:p>
          <a:p>
            <a:pPr lvl="1"/>
            <a:r>
              <a:rPr lang="en-US" dirty="0"/>
              <a:t>Bilirubin: Jaundice</a:t>
            </a:r>
          </a:p>
          <a:p>
            <a:pPr lvl="1"/>
            <a:r>
              <a:rPr lang="en-US" dirty="0"/>
              <a:t>Coagulopathy: Bruising</a:t>
            </a:r>
          </a:p>
          <a:p>
            <a:pPr lvl="1"/>
            <a:r>
              <a:rPr lang="en-US" dirty="0"/>
              <a:t>Distension: Ascites</a:t>
            </a:r>
          </a:p>
          <a:p>
            <a:pPr lvl="1"/>
            <a:r>
              <a:rPr lang="en-US" dirty="0"/>
              <a:t>Encephalopathy: Flap</a:t>
            </a:r>
          </a:p>
          <a:p>
            <a:r>
              <a:rPr lang="en-US" dirty="0"/>
              <a:t>Etiology: A Very MAD Cow – </a:t>
            </a:r>
            <a:r>
              <a:rPr lang="en-US" b="1" dirty="0"/>
              <a:t>A</a:t>
            </a:r>
            <a:r>
              <a:rPr lang="en-US" dirty="0"/>
              <a:t>lcoholic, </a:t>
            </a:r>
            <a:r>
              <a:rPr lang="en-US" b="1" dirty="0"/>
              <a:t>V</a:t>
            </a:r>
            <a:r>
              <a:rPr lang="en-US" dirty="0"/>
              <a:t>iral hepatitis, </a:t>
            </a:r>
            <a:r>
              <a:rPr lang="en-US" b="1" dirty="0"/>
              <a:t>M</a:t>
            </a:r>
            <a:r>
              <a:rPr lang="en-US" dirty="0"/>
              <a:t>etabolic (NASH, Wilson’s disease, haemochromatosis), </a:t>
            </a:r>
            <a:r>
              <a:rPr lang="en-US" b="1" dirty="0"/>
              <a:t>A</a:t>
            </a:r>
            <a:r>
              <a:rPr lang="en-US" dirty="0"/>
              <a:t>utoimmune (autoimmune hepatitis, primary biliary cirrhosis, primary sclerosing cholangitis), </a:t>
            </a:r>
            <a:r>
              <a:rPr lang="en-US" b="1" dirty="0"/>
              <a:t>D</a:t>
            </a:r>
            <a:r>
              <a:rPr lang="en-US" dirty="0"/>
              <a:t>rug induced, </a:t>
            </a:r>
            <a:r>
              <a:rPr lang="en-US" b="1" dirty="0"/>
              <a:t>C</a:t>
            </a:r>
            <a:r>
              <a:rPr lang="en-US" dirty="0"/>
              <a:t>ongestive hepatopathy</a:t>
            </a:r>
            <a:endParaRPr lang="en-S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3CF844-0810-2743-B5E1-935D710818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1460" y="2526731"/>
            <a:ext cx="6313995" cy="213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953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95750-D985-CD4E-A872-410D9EEAE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Portal Hypertension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AE606-6C6F-AC4D-8B3F-350FC8FA5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Clinically manifested by SPLENOMEGALY and/or ASCITES</a:t>
            </a:r>
          </a:p>
          <a:p>
            <a:r>
              <a:rPr lang="en-US" dirty="0"/>
              <a:t>Ascites + Abdo Pain: SBP, Portal Vein Thrombosis, HCC Rupture</a:t>
            </a:r>
          </a:p>
          <a:p>
            <a:r>
              <a:rPr lang="en-US" dirty="0"/>
              <a:t>Ascites Evaluation – Based on SAAG</a:t>
            </a:r>
          </a:p>
          <a:p>
            <a:pPr lvl="1"/>
            <a:r>
              <a:rPr lang="en-US" dirty="0"/>
              <a:t>High (&gt;1.1g/dL): Portal Hypertension (‘Transudative’ equivalent)</a:t>
            </a:r>
          </a:p>
          <a:p>
            <a:pPr lvl="1"/>
            <a:r>
              <a:rPr lang="en-US" dirty="0"/>
              <a:t>Low (&lt;1.1g/dL): Non Portal Hypertension (‘Exudative’ equivalent): Infection, malignancy, TB, rheumatological disorders</a:t>
            </a:r>
            <a:endParaRPr lang="en-SG" sz="4400" dirty="0"/>
          </a:p>
          <a:p>
            <a:r>
              <a:rPr lang="en-US" dirty="0"/>
              <a:t>Causes of Portal Hypertension</a:t>
            </a:r>
          </a:p>
          <a:p>
            <a:pPr lvl="1"/>
            <a:r>
              <a:rPr lang="en-US" dirty="0"/>
              <a:t>Pre Sinusoidal: Biliary disease (PBC, PSC), portal vein thrombosis</a:t>
            </a:r>
            <a:endParaRPr lang="en-SG" sz="4000" dirty="0"/>
          </a:p>
          <a:p>
            <a:pPr lvl="1"/>
            <a:r>
              <a:rPr lang="en-US" dirty="0"/>
              <a:t>Sinusoidal: Causes of chronic liver disease as above</a:t>
            </a:r>
            <a:endParaRPr lang="en-SG" sz="4000" dirty="0"/>
          </a:p>
          <a:p>
            <a:pPr lvl="1"/>
            <a:r>
              <a:rPr lang="en-US" dirty="0"/>
              <a:t>Post Sinusoidal: Budd Chiari Syndrome (hepatic vein thrombosis; presents with abdominal pain, ascites, liver enlargement), cardiac disease</a:t>
            </a:r>
            <a:endParaRPr lang="en-SG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382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9EC38-967A-9C4B-97C6-5C3EAF3F0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Hepatomegaly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9F71D-B1C1-114D-B861-51EC972A4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Etiology</a:t>
            </a:r>
          </a:p>
          <a:p>
            <a:pPr lvl="1"/>
            <a:r>
              <a:rPr lang="en-US" dirty="0"/>
              <a:t>Alcoholic Liver Disease</a:t>
            </a:r>
          </a:p>
          <a:p>
            <a:pPr lvl="1"/>
            <a:r>
              <a:rPr lang="en-US" dirty="0"/>
              <a:t>Non Alcoholic Fatty Liver Disease</a:t>
            </a:r>
          </a:p>
          <a:p>
            <a:pPr lvl="1"/>
            <a:r>
              <a:rPr lang="en-US" dirty="0"/>
              <a:t>Haemochromatosis</a:t>
            </a:r>
          </a:p>
          <a:p>
            <a:pPr lvl="1"/>
            <a:r>
              <a:rPr lang="en-US" dirty="0"/>
              <a:t>PBC</a:t>
            </a:r>
          </a:p>
          <a:p>
            <a:r>
              <a:rPr lang="en-US" dirty="0"/>
              <a:t>Hepatocellular Carcinoma</a:t>
            </a:r>
          </a:p>
        </p:txBody>
      </p:sp>
    </p:spTree>
    <p:extLst>
      <p:ext uri="{BB962C8B-B14F-4D97-AF65-F5344CB8AC3E}">
        <p14:creationId xmlns:p14="http://schemas.microsoft.com/office/powerpoint/2010/main" val="3964662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179DF-F712-9E44-8344-F4D0CD8DC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56086-2AED-E44E-A5BD-806640501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patient with </a:t>
            </a:r>
            <a:r>
              <a:rPr lang="en-US" b="1" dirty="0"/>
              <a:t>chronic liver disease </a:t>
            </a:r>
            <a:r>
              <a:rPr lang="en-US" dirty="0"/>
              <a:t>+/- complicated by </a:t>
            </a:r>
            <a:r>
              <a:rPr lang="en-US" b="1" dirty="0"/>
              <a:t>portal hypertension</a:t>
            </a:r>
          </a:p>
          <a:p>
            <a:r>
              <a:rPr lang="en-US" dirty="0"/>
              <a:t>This is evidenced by stigmata of CLD (list), with associated +/- ascites/splenomegaly. There was no hepatomegaly, and no ballotable kidneys.</a:t>
            </a:r>
          </a:p>
          <a:p>
            <a:r>
              <a:rPr lang="en-US" dirty="0"/>
              <a:t>In terms of severity, I noted presence/absence – Go through Child’s Pugh features</a:t>
            </a:r>
          </a:p>
          <a:p>
            <a:r>
              <a:rPr lang="en-US" dirty="0"/>
              <a:t>In terms of etiology</a:t>
            </a:r>
          </a:p>
        </p:txBody>
      </p:sp>
    </p:spTree>
    <p:extLst>
      <p:ext uri="{BB962C8B-B14F-4D97-AF65-F5344CB8AC3E}">
        <p14:creationId xmlns:p14="http://schemas.microsoft.com/office/powerpoint/2010/main" val="3148379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1363</Words>
  <Application>Microsoft Macintosh PowerPoint</Application>
  <PresentationFormat>Widescreen</PresentationFormat>
  <Paragraphs>177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PACES Abdomen</vt:lpstr>
      <vt:lpstr>Types of Cases</vt:lpstr>
      <vt:lpstr>Approach</vt:lpstr>
      <vt:lpstr>Scars</vt:lpstr>
      <vt:lpstr>Hepatology</vt:lpstr>
      <vt:lpstr>Chronic Liver Disease</vt:lpstr>
      <vt:lpstr>Portal Hypertension</vt:lpstr>
      <vt:lpstr>Hepatomegaly</vt:lpstr>
      <vt:lpstr>Presentation</vt:lpstr>
      <vt:lpstr>Investigations</vt:lpstr>
      <vt:lpstr>Management</vt:lpstr>
      <vt:lpstr>Renal</vt:lpstr>
      <vt:lpstr>General</vt:lpstr>
      <vt:lpstr>Ballotable Kidneys</vt:lpstr>
      <vt:lpstr>ADPKD</vt:lpstr>
      <vt:lpstr>Renal Allograft</vt:lpstr>
      <vt:lpstr>Haematology</vt:lpstr>
      <vt:lpstr>Myelo/Lymphoproliferative Disorders</vt:lpstr>
      <vt:lpstr>Chronic Haemolytic Anemia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PACES Abdomen</dc:title>
  <dc:creator>Zhemin Wang</dc:creator>
  <cp:lastModifiedBy>Zhemin Wang</cp:lastModifiedBy>
  <cp:revision>11</cp:revision>
  <dcterms:created xsi:type="dcterms:W3CDTF">2020-05-02T04:45:12Z</dcterms:created>
  <dcterms:modified xsi:type="dcterms:W3CDTF">2020-05-02T06:27:48Z</dcterms:modified>
</cp:coreProperties>
</file>