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2" r:id="rId7"/>
    <p:sldId id="263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0"/>
  </p:normalViewPr>
  <p:slideViewPr>
    <p:cSldViewPr snapToGrid="0" snapToObjects="1" showGuides="1">
      <p:cViewPr varScale="1">
        <p:scale>
          <a:sx n="114" d="100"/>
          <a:sy n="114" d="100"/>
        </p:scale>
        <p:origin x="3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AC63-EF4B-EC45-A036-83C098152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18F45-BA89-F742-83CC-D66736B2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C674F-F664-7F47-AF4A-477166C9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F7092-B1EF-054A-8C74-2DCE4829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2E4A3-9011-1F48-B90A-BB2ABEC5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6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4CDE-C8F9-FA4C-901F-B36EC820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E5F2F-EC5F-1C4C-A70E-9451D9A0F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5C694-CEB6-3242-8CA9-5AC7975F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5F23-FDF2-9547-88D0-42EB24A9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15953-9530-7448-95A2-A743F985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A8ABF-9F7F-F64D-9FEF-895A201F1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D7775-0BAC-884E-A13A-9AA6B86B6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0FEFA-CA58-A444-926F-178EF3D3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DB5BB-7C12-254E-B699-4D11A612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3B248-C496-4949-AFB5-58DF9D07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6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28A5-A5B0-A940-879A-B7746589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3B65-BA11-C844-A5F9-703D36A7B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18293-EEEC-FF41-81BA-34BACBB0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281EF-9C28-9D4C-A4CB-585E0D06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CEC8A-609A-C340-85B7-62B36F07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0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EE19-554B-4E42-AFF4-725D0AFC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F4D70-63EA-134E-911E-B75930BB4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150E2-1DD4-754A-BD67-D1704C66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A57A8-A7A7-AF4C-811B-690B5AF0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B5B7A-AC6A-8C46-BF9D-30C152B1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D83F-F4DC-3446-ADBF-DA5FD605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849BD-C736-4C45-B062-18B8C0BAF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64FC2-6084-724A-9A1D-3AD589809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074D4-A2AF-864A-8B46-B7A22812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2742C-2C56-054A-8868-30E2853E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0191E-8372-9B4E-ABF5-FF0309FF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742E-589C-1E4F-8433-D969F51C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30B0B-3895-0D4D-9213-1C6D00651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369EF-432B-574A-B45E-A86A6AE90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E0A39-13CC-5E44-9448-4DDB3B46D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79F40-A3CA-2041-AD80-E14C63D82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10D11-3004-D04F-9D5F-3F367217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DAE55A-153C-FF4A-8864-F00655D4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C1FF0-EF9B-0D47-AAE7-5D0A98EA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0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5A9D-840D-4D4D-A3F6-8334DEF7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FA3A4-B899-CE4A-AD17-0CEFD5BD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3E876-0D7F-974A-9CC5-11B51CAC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EC704-8017-B84C-83CB-C7E01189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979AF-BFB2-C742-97A7-3A36EE1A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356C-5AA3-9346-9BF2-21157668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C1BC3-D2D9-1043-A7FC-ECA1A50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7E96-246C-6549-9497-7D8E251F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544AA-1668-D14F-8C73-133D4A35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70FA6-B6DB-3A41-A9D8-BF7267CB8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ACAE8-31CE-324E-A903-74E6B961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A632B-B4DE-7841-85AC-3946DB21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6675B-3A84-DA48-8E43-E3608DE1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2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EAA1B-0EF8-C549-AE2D-897AF386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2F359-3A86-D74B-AADF-7DA43A589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E36D8-FBEE-A641-AC3D-20A5502DE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9D63-F1F6-BE45-87BA-515BF541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33D27-129F-2041-A7AC-68D351A1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14F4D-A526-714D-8FBB-7C504FDA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23646-C4B6-3149-BDDE-D89DA1C9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AC406-C218-B943-8BC1-C01D2B459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D23A-EC2D-CF48-8B5B-368AC5687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ABC2B-5531-B648-97D6-759CD193761C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17BC3-58A5-EB41-87E4-72070AF7D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C034-01FD-954E-AB92-715B53FFF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DB4E-54B0-504A-8B5D-6F900313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5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boutkidshealth.ca/article?contentid=864&amp;language=englis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Patients-with-Sturge-Weber-syndrome-normally-have-a-port-wine-birthmark-and-usually-have_fig1_706103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544E-6672-6E4F-BE05-C5CF54550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Neurocutaneous Syndromes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E9B9C-8A3A-EA42-8840-144F7A9B2C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9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AA52-4B14-9E4D-A8F4-58C48D63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9C736-BC82-764F-8D90-649FC136E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Neurofibromatosis</a:t>
            </a:r>
          </a:p>
          <a:p>
            <a:r>
              <a:rPr lang="en-US" dirty="0"/>
              <a:t>Tuberous Sclerosis</a:t>
            </a:r>
          </a:p>
          <a:p>
            <a:r>
              <a:rPr lang="en-US" dirty="0"/>
              <a:t>Sturge Weber</a:t>
            </a:r>
          </a:p>
        </p:txBody>
      </p:sp>
    </p:spTree>
    <p:extLst>
      <p:ext uri="{BB962C8B-B14F-4D97-AF65-F5344CB8AC3E}">
        <p14:creationId xmlns:p14="http://schemas.microsoft.com/office/powerpoint/2010/main" val="32030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C00B-60E4-4C4D-9AA8-9A318339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Neurofibromatosis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921E-F2F3-3847-BBF7-6A2F00240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Genetics: AD inheritance, NF1 (</a:t>
            </a:r>
            <a:r>
              <a:rPr lang="en-US" dirty="0" err="1"/>
              <a:t>Chr</a:t>
            </a:r>
            <a:r>
              <a:rPr lang="en-US" dirty="0"/>
              <a:t> 17), NF2 (</a:t>
            </a:r>
            <a:r>
              <a:rPr lang="en-US" dirty="0" err="1"/>
              <a:t>Chr</a:t>
            </a:r>
            <a:r>
              <a:rPr lang="en-US" dirty="0"/>
              <a:t> 22)</a:t>
            </a:r>
            <a:endParaRPr lang="en-SG" sz="4400" dirty="0"/>
          </a:p>
          <a:p>
            <a:pPr lvl="0"/>
            <a:r>
              <a:rPr lang="en-US" dirty="0"/>
              <a:t>Clinical Features: </a:t>
            </a:r>
            <a:endParaRPr lang="en-SG" sz="4400" dirty="0"/>
          </a:p>
          <a:p>
            <a:pPr lvl="1"/>
            <a:r>
              <a:rPr lang="en-US" dirty="0"/>
              <a:t>NF1: (FIBROMA) Fibroma, Iris </a:t>
            </a:r>
            <a:r>
              <a:rPr lang="en-US" dirty="0" err="1"/>
              <a:t>harmatomas</a:t>
            </a:r>
            <a:r>
              <a:rPr lang="en-US" dirty="0"/>
              <a:t>, Bony lesions, Relative, Optic glioma, Macules, Axillary Freckling</a:t>
            </a:r>
            <a:endParaRPr lang="en-SG" sz="4000" dirty="0"/>
          </a:p>
          <a:p>
            <a:pPr lvl="1"/>
            <a:r>
              <a:rPr lang="en-US" dirty="0"/>
              <a:t>NF2: Acoustic neuroma (check hearing important!), other </a:t>
            </a:r>
            <a:r>
              <a:rPr lang="en-US" dirty="0" err="1"/>
              <a:t>tumours</a:t>
            </a:r>
            <a:r>
              <a:rPr lang="en-US" dirty="0"/>
              <a:t> (neurofibroma, meningioma, glioma, </a:t>
            </a:r>
            <a:r>
              <a:rPr lang="en-US" dirty="0" err="1"/>
              <a:t>schwanoma</a:t>
            </a:r>
            <a:r>
              <a:rPr lang="en-US" dirty="0"/>
              <a:t>)</a:t>
            </a:r>
            <a:endParaRPr lang="en-SG" sz="4000" dirty="0"/>
          </a:p>
          <a:p>
            <a:pPr lvl="0"/>
            <a:r>
              <a:rPr lang="en-US" dirty="0"/>
              <a:t>Physical Examination: Inspection, </a:t>
            </a:r>
            <a:r>
              <a:rPr lang="en-US" dirty="0" err="1"/>
              <a:t>radioradial</a:t>
            </a:r>
            <a:r>
              <a:rPr lang="en-US" dirty="0"/>
              <a:t> delay, eyes, hearing, axilla, abdomen (scars from </a:t>
            </a:r>
            <a:r>
              <a:rPr lang="en-US" dirty="0" err="1"/>
              <a:t>pheo</a:t>
            </a:r>
            <a:r>
              <a:rPr lang="en-US" dirty="0"/>
              <a:t> surgery) inspect long bones</a:t>
            </a:r>
            <a:endParaRPr lang="en-SG" sz="4400" dirty="0"/>
          </a:p>
          <a:p>
            <a:pPr lvl="0"/>
            <a:r>
              <a:rPr lang="en-US" dirty="0"/>
              <a:t>Management: Genetic counseling, analgesia, surgery for compressive lesions</a:t>
            </a:r>
            <a:endParaRPr lang="en-SG" sz="4400" dirty="0"/>
          </a:p>
          <a:p>
            <a:pPr lvl="0"/>
            <a:r>
              <a:rPr lang="en-US" dirty="0"/>
              <a:t>Hypertension: Pheochromocytoma, renal artery stenosis, coarctation of aorta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311618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39BB-FDBE-444D-B0FF-073D2059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D3711-9BDB-154A-88D4-EB0759A1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57A69A-B57E-E844-B138-324637F39FBF}"/>
              </a:ext>
            </a:extLst>
          </p:cNvPr>
          <p:cNvSpPr/>
          <p:nvPr/>
        </p:nvSpPr>
        <p:spPr>
          <a:xfrm>
            <a:off x="2813824" y="63119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SG" sz="1200" dirty="0">
                <a:hlinkClick r:id="rId2"/>
              </a:rPr>
              <a:t>https://www.aboutkidshealth.ca/article?contentid=864&amp;language=english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F5D2D-F2C4-4E43-9F37-016508597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073" y="646043"/>
            <a:ext cx="7805854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8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1A96-C5EF-5548-BC67-2CAB9FCD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Tuberous Sclerosis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B1E6-AA63-F14B-9355-FE298878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Genetics: AD</a:t>
            </a:r>
            <a:endParaRPr lang="en-SG" sz="4400" dirty="0"/>
          </a:p>
          <a:p>
            <a:pPr lvl="0"/>
            <a:r>
              <a:rPr lang="en-US" dirty="0"/>
              <a:t>Clinical Features</a:t>
            </a:r>
            <a:endParaRPr lang="en-SG" sz="4400" dirty="0"/>
          </a:p>
          <a:p>
            <a:pPr lvl="1"/>
            <a:r>
              <a:rPr lang="en-US" dirty="0"/>
              <a:t>Face: Adenoma </a:t>
            </a:r>
            <a:r>
              <a:rPr lang="en-US" dirty="0" err="1"/>
              <a:t>sebaceum</a:t>
            </a:r>
            <a:r>
              <a:rPr lang="en-US" dirty="0"/>
              <a:t> (</a:t>
            </a:r>
            <a:r>
              <a:rPr lang="en-US" dirty="0" err="1"/>
              <a:t>papular</a:t>
            </a:r>
            <a:r>
              <a:rPr lang="en-US" dirty="0"/>
              <a:t> lesions)</a:t>
            </a:r>
            <a:endParaRPr lang="en-SG" sz="4000" dirty="0"/>
          </a:p>
          <a:p>
            <a:pPr lvl="1"/>
            <a:r>
              <a:rPr lang="en-US" dirty="0"/>
              <a:t>Body: Ash leaf macule, shagreen </a:t>
            </a:r>
            <a:r>
              <a:rPr lang="en-US" dirty="0" err="1"/>
              <a:t>pataches</a:t>
            </a:r>
            <a:r>
              <a:rPr lang="en-US" dirty="0"/>
              <a:t>, café-au-lait spots</a:t>
            </a:r>
            <a:endParaRPr lang="en-SG" sz="4000" dirty="0"/>
          </a:p>
          <a:p>
            <a:pPr lvl="1"/>
            <a:r>
              <a:rPr lang="en-US" dirty="0" err="1"/>
              <a:t>Tumours</a:t>
            </a:r>
            <a:r>
              <a:rPr lang="en-US" dirty="0"/>
              <a:t>: </a:t>
            </a:r>
            <a:r>
              <a:rPr lang="en-US" dirty="0" err="1"/>
              <a:t>Angiomyolipomas</a:t>
            </a:r>
            <a:r>
              <a:rPr lang="en-US" dirty="0"/>
              <a:t> (kidneys), </a:t>
            </a:r>
            <a:r>
              <a:rPr lang="en-US" dirty="0" err="1"/>
              <a:t>lymphangiomyomatosis</a:t>
            </a:r>
            <a:r>
              <a:rPr lang="en-US" dirty="0"/>
              <a:t> (lungs), periorbital/retinal </a:t>
            </a:r>
            <a:r>
              <a:rPr lang="en-US" dirty="0" err="1"/>
              <a:t>harmatomas</a:t>
            </a:r>
            <a:r>
              <a:rPr lang="en-US" dirty="0"/>
              <a:t> (eyes), rhabdomyoma (heart)</a:t>
            </a:r>
            <a:endParaRPr lang="en-SG" sz="4000" dirty="0"/>
          </a:p>
          <a:p>
            <a:pPr lvl="1"/>
            <a:r>
              <a:rPr lang="en-US" dirty="0" err="1"/>
              <a:t>A/w</a:t>
            </a:r>
            <a:r>
              <a:rPr lang="en-US" dirty="0"/>
              <a:t> seizures (tuberous masses in cerebral cortex)</a:t>
            </a:r>
            <a:endParaRPr lang="en-SG" sz="4000" dirty="0"/>
          </a:p>
          <a:p>
            <a:pPr lvl="0"/>
            <a:r>
              <a:rPr lang="en-US" dirty="0"/>
              <a:t>Management: Genetic counseling, treat epilepsy</a:t>
            </a:r>
            <a:endParaRPr lang="en-SG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0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6E94-F383-F442-9B5A-6AE2FD9B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CB826-DCFC-7542-A2C5-CC62CCD74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B3732-03EF-1145-9154-9AD740C4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90" y="0"/>
            <a:ext cx="8079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17D1-FA51-1D4D-B4C8-CB31F04C9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1E32-FB95-D247-8F48-1DFFF245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CBCBC-37CA-7F45-B448-F805278F5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32" y="812800"/>
            <a:ext cx="9148336" cy="53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B5DF-51B9-144C-B327-8558DB2A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Sturge Weber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1CF4-B6E2-A44B-B6F8-54130EAED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Genetics: Not clearly demonstrated</a:t>
            </a:r>
            <a:endParaRPr lang="en-SG" dirty="0"/>
          </a:p>
          <a:p>
            <a:pPr lvl="0"/>
            <a:r>
              <a:rPr lang="en-US" dirty="0"/>
              <a:t>Clinical Features: Ipsilateral port wine stain (V1), ipsilateral vascular abnormalities (leptomeningeal angioma), contralateral neurological manifestations (hemiparesis, seizures)</a:t>
            </a:r>
            <a:endParaRPr lang="en-SG" dirty="0"/>
          </a:p>
          <a:p>
            <a:pPr lvl="0"/>
            <a:r>
              <a:rPr lang="en-US" dirty="0" err="1"/>
              <a:t>Invx</a:t>
            </a:r>
            <a:r>
              <a:rPr lang="en-US" dirty="0"/>
              <a:t>: Skull XR (Tram track), CT/MRI Brain (Leptomeningeal angioma)</a:t>
            </a:r>
            <a:endParaRPr lang="en-SG" dirty="0"/>
          </a:p>
          <a:p>
            <a:pPr lvl="0"/>
            <a:r>
              <a:rPr lang="en-US" dirty="0"/>
              <a:t>Management: Treat epilepsy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3691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376B-124D-324D-8D10-285B3D21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1564-CFAF-0540-9F35-4EF68A778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DA26C-2A4B-AA46-A419-7BBE4AB9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142" y="360654"/>
            <a:ext cx="3605716" cy="53853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084FC7-DF8D-3E40-BC0A-7C99404A7AB4}"/>
              </a:ext>
            </a:extLst>
          </p:cNvPr>
          <p:cNvSpPr/>
          <p:nvPr/>
        </p:nvSpPr>
        <p:spPr>
          <a:xfrm>
            <a:off x="838200" y="6038463"/>
            <a:ext cx="9813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1200" dirty="0">
                <a:hlinkClick r:id="rId3"/>
              </a:rPr>
              <a:t>https://www.researchgate.net/figure/Patients-with-Sturge-Weber-syndrome-normally-have-a-port-wine-birthmark-and-usually-have_fig1_7061035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370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262</Words>
  <Application>Microsoft Macintosh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Neurocutaneous Syndromes</vt:lpstr>
      <vt:lpstr>Overview</vt:lpstr>
      <vt:lpstr>Neurofibromatosis</vt:lpstr>
      <vt:lpstr>PowerPoint Presentation</vt:lpstr>
      <vt:lpstr>Tuberous Sclerosis</vt:lpstr>
      <vt:lpstr>PowerPoint Presentation</vt:lpstr>
      <vt:lpstr>PowerPoint Presentation</vt:lpstr>
      <vt:lpstr>Sturge Weber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Neurocutaneous Syndromes</dc:title>
  <dc:creator>Zhemin Wang</dc:creator>
  <cp:lastModifiedBy>Zhemin Wang</cp:lastModifiedBy>
  <cp:revision>6</cp:revision>
  <dcterms:created xsi:type="dcterms:W3CDTF">2020-05-22T04:16:44Z</dcterms:created>
  <dcterms:modified xsi:type="dcterms:W3CDTF">2020-05-23T03:25:10Z</dcterms:modified>
</cp:coreProperties>
</file>