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5" r:id="rId9"/>
    <p:sldId id="266" r:id="rId10"/>
    <p:sldId id="260" r:id="rId11"/>
    <p:sldId id="267" r:id="rId12"/>
    <p:sldId id="261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012"/>
  </p:normalViewPr>
  <p:slideViewPr>
    <p:cSldViewPr snapToGrid="0" snapToObjects="1" showGuides="1">
      <p:cViewPr varScale="1">
        <p:scale>
          <a:sx n="88" d="100"/>
          <a:sy n="88" d="100"/>
        </p:scale>
        <p:origin x="184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2B5C-F801-364B-AEFC-6D4DC6CE9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7CACB-E3D0-CD49-9A07-2BEB41640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B07E7-47BA-714A-BDA0-A92159750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60828-015F-9B44-8386-73C3E0E02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504C-5D6E-1F4B-B7F7-E4033CDD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7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A910E-471C-9241-B1BF-B523650B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78ABD-8F15-AC45-B213-A7AC13F13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4AE2D-4CBD-A042-BDF3-FFE05DD10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3D64D-8C58-6049-8E70-61F4D4D46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55D68-2BCD-CC47-9769-7DFF9367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0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3B8790-30B7-7C4D-A8F9-1B7472CE7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5FF84-D515-7F4B-B6A3-342466530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47BF6-0194-9346-B9F9-3FA125B0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7ED2-8E43-EC4F-9412-7A1D450F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BDB3C-ECDD-5B48-AF6D-C9ECB878B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6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E6ACA-E59F-C54A-89B4-D0B4D252E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08BFB-E719-2F40-B787-0391CC5A2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206F8-1F14-954A-B2F5-38E12AE8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B9844-4D2A-B54A-8889-7A0DA0697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1A299-1BB7-454E-9B80-F8E431A9C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1F6E5-90B6-954C-B6C1-246D1795D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70D24-5D99-8849-A81C-7708BD85F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B5391-847D-EE49-9C3F-6F9BD789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BD996-55E3-BF49-AAEE-B6F7D41E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0798D-85E4-624E-AEDC-B4ADAC0D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1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A1B3-8B0C-7340-9003-79C948EA4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9C00C-B9D3-7441-9C36-A8F49B7D9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6A3CF-343C-2B44-B6BC-A19A11940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24F444-5F74-0746-B4AC-A49040CBE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7F8DE-43E2-D84B-ACB7-1156FB306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D85AD-01E0-AF42-8E7F-877A95333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6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62E6F-665D-5540-B113-18D0A20CE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734C2-4B38-2649-93D6-1C0D487C2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3591C8-2849-2443-8113-797E4153D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B5232-8EE8-7144-B086-DDD39D031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42BCF4-31C7-FE4D-8501-130FC7876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559AE9-43D0-B74E-9CA5-7C26FC8AC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5C426-9E9B-134E-B847-36C8DE15C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22EF90-1D38-ED41-85EE-F333F085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5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26830-C813-2045-B91E-79CCE8831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4B2B1-B91A-6548-A1FA-08F90A14E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5231D-6FA4-B449-AD35-4DE109E6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176C7-AAB4-894F-85CE-F7DC17AAA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8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5E8BEE-399C-EB4C-986C-AD3CC47A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45E7E3-BA66-2843-954B-CFD608FEF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D0F5F-3EA4-CC43-A1BA-8227DF59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4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F9E8-7587-6D40-904B-B1516A960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3B5D1-365E-A745-905B-819DE6E37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8389F-191E-384C-9EF7-63FF4FAAC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A8D0F-4A5C-B442-9371-4E0329033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63CD3-3DAC-EE48-9A08-DF06D6F41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C3C918-CF2F-C24F-B790-D1DC5D643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3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1115-6C80-DF4A-A873-AF00DF49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24ADA2-3F29-3A4C-8079-85385E34D7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EBF6BB-1167-8441-B64D-DFBA46206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41644-727D-244F-B093-AADA64C24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F2F28-B04E-BC4C-BC1C-8380C908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89D75-313E-C04B-84CF-A2CE6174C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0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32DE47-10DD-2C47-98A8-DC81594B6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AEDCE-9586-734D-8801-AFB7AD566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4748D-E9AF-9E45-9CC3-71DE72DF9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A1D3-744D-ED4A-A32D-EFA9730BCA8E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6731F-6D49-8842-BF48-A48C8BF57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CBEA-0275-9E4C-B39A-3762F57AD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A9DD1-C0FB-1747-A3CA-CBB48C487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1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D4DE-705D-B54C-AD2A-9CAC17F267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Ep2:</a:t>
            </a:r>
            <a:br>
              <a:rPr lang="en-US" dirty="0"/>
            </a:br>
            <a:r>
              <a:rPr lang="en-US" dirty="0"/>
              <a:t>Neurology Approaches (II)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953AA-8A47-DB45-A163-62BA04EA6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D4DE-705D-B54C-AD2A-9CAC17F267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Parasthesia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953AA-8A47-DB45-A163-62BA04EA6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74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32194-1CB7-C44D-928F-DCE0088D6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7A88E-5321-C54F-A53E-ACECA059A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Neurological: Nerve, plexus/root</a:t>
            </a:r>
          </a:p>
          <a:p>
            <a:pPr lvl="1"/>
            <a:r>
              <a:rPr lang="en-US" dirty="0"/>
              <a:t>Peripheral neuropathies</a:t>
            </a:r>
          </a:p>
          <a:p>
            <a:pPr lvl="1"/>
            <a:r>
              <a:rPr lang="en-US" dirty="0"/>
              <a:t>Mononeuritis multiplex: Vasculitis (Churg Strauss, </a:t>
            </a:r>
            <a:r>
              <a:rPr lang="en-US" dirty="0" err="1"/>
              <a:t>Wegeners</a:t>
            </a:r>
            <a:r>
              <a:rPr lang="en-US" dirty="0"/>
              <a:t>, PAN), Rheum (Amyloid, sarcoid, RA), Paraneoplastic</a:t>
            </a:r>
          </a:p>
          <a:p>
            <a:r>
              <a:rPr lang="en-US" dirty="0"/>
              <a:t>Systemic: Especially hypocalcemia</a:t>
            </a:r>
          </a:p>
          <a:p>
            <a:pPr lvl="1"/>
            <a:r>
              <a:rPr lang="en-US" dirty="0"/>
              <a:t>Hypoparathyroidism: Surgical, autoimmune (polyglandular autoimmune syndromes), radiation, infiltrative (haemochromatosis, Wilson’s, granuloma, metastatic disease)</a:t>
            </a:r>
            <a:endParaRPr lang="en-SG" dirty="0"/>
          </a:p>
          <a:p>
            <a:pPr lvl="1"/>
            <a:r>
              <a:rPr lang="en-US" dirty="0"/>
              <a:t>PTH resistance: Type 1a </a:t>
            </a:r>
            <a:r>
              <a:rPr lang="en-US" dirty="0" err="1"/>
              <a:t>a/w</a:t>
            </a:r>
            <a:r>
              <a:rPr lang="en-US" dirty="0"/>
              <a:t> Albright’s hereditary osteodystrophy (short stature, brachydactyly, rounded facies, mild intellectual disability; AD inheritance)</a:t>
            </a:r>
            <a:endParaRPr lang="en-SG" dirty="0"/>
          </a:p>
          <a:p>
            <a:pPr lvl="1"/>
            <a:r>
              <a:rPr lang="en-US" dirty="0"/>
              <a:t>Vit D def/resistance: Low UV exposure, malabsorption (celiac, </a:t>
            </a:r>
            <a:r>
              <a:rPr lang="en-US" dirty="0" err="1"/>
              <a:t>crohn’s</a:t>
            </a:r>
            <a:r>
              <a:rPr lang="en-US" dirty="0"/>
              <a:t>), renal/liver disease</a:t>
            </a:r>
            <a:endParaRPr lang="en-SG" dirty="0"/>
          </a:p>
          <a:p>
            <a:pPr lvl="1"/>
            <a:r>
              <a:rPr lang="en-US" dirty="0"/>
              <a:t>CKD</a:t>
            </a:r>
            <a:endParaRPr lang="en-SG" dirty="0"/>
          </a:p>
          <a:p>
            <a:pPr lvl="1"/>
            <a:r>
              <a:rPr lang="en-US" dirty="0"/>
              <a:t>Extravascular Deposition: Pancreatitis, osteoblastic metastases, hyperphosphatemia</a:t>
            </a:r>
            <a:endParaRPr lang="en-SG" dirty="0"/>
          </a:p>
          <a:p>
            <a:pPr lvl="1"/>
            <a:r>
              <a:rPr lang="en-US" dirty="0"/>
              <a:t>Drugs: Bisphosphonates, </a:t>
            </a:r>
            <a:r>
              <a:rPr lang="en-US" dirty="0" err="1"/>
              <a:t>calcimemetics</a:t>
            </a:r>
            <a:endParaRPr lang="en-SG" dirty="0"/>
          </a:p>
          <a:p>
            <a:pPr lvl="1"/>
            <a:r>
              <a:rPr lang="en-US" dirty="0"/>
              <a:t>Hypomagnesemia</a:t>
            </a:r>
            <a:endParaRPr lang="en-SG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68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D4DE-705D-B54C-AD2A-9CAC17F267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Amnesia/Cognitive Impairment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953AA-8A47-DB45-A163-62BA04EA6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61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AEA11-949D-5F4B-952E-442C5ABE5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68AF9C-BF74-6543-BAB2-2EEE33C42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874017"/>
              </p:ext>
            </p:extLst>
          </p:nvPr>
        </p:nvGraphicFramePr>
        <p:xfrm>
          <a:off x="838199" y="1690687"/>
          <a:ext cx="10515599" cy="4802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212105665"/>
                    </a:ext>
                  </a:extLst>
                </a:gridCol>
              </a:tblGrid>
              <a:tr h="14406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‘Primary’ Dementias</a:t>
                      </a:r>
                      <a:endParaRPr lang="en-SG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</a:t>
                      </a:r>
                      <a:r>
                        <a:rPr lang="en-US" sz="1400" b="0" dirty="0" err="1">
                          <a:effectLst/>
                        </a:rPr>
                        <a:t>Alzheimers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-Frontotemporal: </a:t>
                      </a:r>
                      <a:r>
                        <a:rPr lang="en-US" sz="1400" b="0" dirty="0" err="1">
                          <a:effectLst/>
                        </a:rPr>
                        <a:t>Behaviour</a:t>
                      </a:r>
                      <a:r>
                        <a:rPr lang="en-US" sz="1400" b="0" dirty="0">
                          <a:effectLst/>
                        </a:rPr>
                        <a:t> and speech problems, apathy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-Lewy Body: Parkinsonian features, </a:t>
                      </a:r>
                      <a:r>
                        <a:rPr lang="en-US" sz="1400" b="0" dirty="0" err="1">
                          <a:effectLst/>
                        </a:rPr>
                        <a:t>fluactuating</a:t>
                      </a:r>
                      <a:r>
                        <a:rPr lang="en-US" sz="1400" b="0" dirty="0">
                          <a:effectLst/>
                        </a:rPr>
                        <a:t> consciousness, visual hallucinations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-Vascular Dementia: Stroke episodes, stepwise decline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Delirium</a:t>
                      </a:r>
                      <a:r>
                        <a:rPr lang="en-US" sz="1400" b="0" dirty="0">
                          <a:effectLst/>
                        </a:rPr>
                        <a:t>: Acute fluctuating course of AMS with inattention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060402"/>
                  </a:ext>
                </a:extLst>
              </a:tr>
              <a:tr h="1200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Neurological Others</a:t>
                      </a:r>
                      <a:endParaRPr lang="en-SG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-Transient: TGA, Seizures, ?Migraine, TIA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-NPH: Gait problems, urinary incontinence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-Huntington’s disease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-Any CNS Pathology: Neoplastic, Infective, Inflammatory, Vascular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395265"/>
                  </a:ext>
                </a:extLst>
              </a:tr>
              <a:tr h="1920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Systemic</a:t>
                      </a:r>
                      <a:endParaRPr lang="en-SG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-Wilson’s Disease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-Uremia, hepatic encephalopathy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-Inflammatory: SLE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-Infective: HIV, Syphilis, CJD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-Endocrine: Hypothyroidism, Hypercalcemia, Hypoglycemia, </a:t>
                      </a:r>
                      <a:r>
                        <a:rPr lang="en-US" sz="1400" b="0" dirty="0" err="1">
                          <a:effectLst/>
                        </a:rPr>
                        <a:t>Panhypopituitary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-Metabolic: B12/folate</a:t>
                      </a:r>
                      <a:endParaRPr lang="en-SG" sz="1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-Drugs: Steroid, Psychotropic, Alcohol (Korsakoff’s Psychosis – Retrograde and anterograde amnesia, confabulation)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683556"/>
                  </a:ext>
                </a:extLst>
              </a:tr>
              <a:tr h="240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Psychological: </a:t>
                      </a:r>
                      <a:r>
                        <a:rPr lang="en-US" sz="1400" b="0" dirty="0">
                          <a:effectLst/>
                        </a:rPr>
                        <a:t>Depression</a:t>
                      </a:r>
                      <a:endParaRPr lang="en-SG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9624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20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AC68-0F9C-A540-AD73-5EEADF14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A1D55-8BB4-2041-B0EA-93430FE7B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Disturbance</a:t>
            </a:r>
          </a:p>
          <a:p>
            <a:r>
              <a:rPr lang="en-US" dirty="0"/>
              <a:t>Tremors/Hyperkinesis</a:t>
            </a:r>
          </a:p>
          <a:p>
            <a:r>
              <a:rPr lang="en-US" dirty="0" err="1"/>
              <a:t>Parasthesia</a:t>
            </a:r>
            <a:endParaRPr lang="en-US" dirty="0"/>
          </a:p>
          <a:p>
            <a:r>
              <a:rPr lang="en-US" dirty="0"/>
              <a:t>Amnesia</a:t>
            </a:r>
          </a:p>
        </p:txBody>
      </p:sp>
    </p:spTree>
    <p:extLst>
      <p:ext uri="{BB962C8B-B14F-4D97-AF65-F5344CB8AC3E}">
        <p14:creationId xmlns:p14="http://schemas.microsoft.com/office/powerpoint/2010/main" val="406411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D4DE-705D-B54C-AD2A-9CAC17F267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Visual Disturbance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953AA-8A47-DB45-A163-62BA04EA6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6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F4FCD-2E0F-0447-8DDE-2817E8B05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41A4-0EEB-F049-8ABE-292A07C07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Monocular visual loss/impairment: Painful vs Painless</a:t>
            </a:r>
          </a:p>
          <a:p>
            <a:pPr lvl="1"/>
            <a:r>
              <a:rPr lang="en-US" dirty="0"/>
              <a:t>Ischemic Optic Neuropathy: GCA</a:t>
            </a:r>
          </a:p>
          <a:p>
            <a:pPr lvl="1"/>
            <a:r>
              <a:rPr lang="en-US" dirty="0"/>
              <a:t>Optic Neuritis: Multiple sclerosis - PAINFUL</a:t>
            </a:r>
          </a:p>
          <a:p>
            <a:pPr lvl="1"/>
            <a:r>
              <a:rPr lang="en-US" dirty="0"/>
              <a:t>CRAO/BRAO: Thrombotic, embolic, </a:t>
            </a:r>
            <a:r>
              <a:rPr lang="en-US" dirty="0" err="1"/>
              <a:t>artertitic</a:t>
            </a:r>
            <a:endParaRPr lang="en-US" dirty="0"/>
          </a:p>
          <a:p>
            <a:pPr lvl="1"/>
            <a:r>
              <a:rPr lang="en-US" dirty="0"/>
              <a:t>CRVO/BRVO: Thrombotic</a:t>
            </a:r>
          </a:p>
          <a:p>
            <a:pPr lvl="1"/>
            <a:r>
              <a:rPr lang="en-US" dirty="0"/>
              <a:t>Retinitis Pigmentosa – Can be binocular </a:t>
            </a:r>
          </a:p>
          <a:p>
            <a:r>
              <a:rPr lang="en-US" dirty="0"/>
              <a:t>Diplopia: Seeing double</a:t>
            </a:r>
          </a:p>
          <a:p>
            <a:pPr lvl="1"/>
            <a:r>
              <a:rPr lang="en-US" dirty="0"/>
              <a:t>Myasthenia gravis</a:t>
            </a:r>
          </a:p>
          <a:p>
            <a:pPr lvl="1"/>
            <a:r>
              <a:rPr lang="en-US" dirty="0"/>
              <a:t>Thyroid eye disease</a:t>
            </a:r>
          </a:p>
          <a:p>
            <a:pPr lvl="1"/>
            <a:r>
              <a:rPr lang="en-US" dirty="0"/>
              <a:t>PSP</a:t>
            </a:r>
          </a:p>
          <a:p>
            <a:r>
              <a:rPr lang="en-US" dirty="0"/>
              <a:t>Visual field defect: Can’t see one side, cant see sides/bumping into things</a:t>
            </a:r>
          </a:p>
          <a:p>
            <a:pPr lvl="1"/>
            <a:r>
              <a:rPr lang="en-US" dirty="0"/>
              <a:t>Pituitary disorder</a:t>
            </a:r>
          </a:p>
          <a:p>
            <a:pPr lvl="1"/>
            <a:r>
              <a:rPr lang="en-US" dirty="0" err="1"/>
              <a:t>Retrochiasmal</a:t>
            </a:r>
            <a:r>
              <a:rPr lang="en-US" dirty="0"/>
              <a:t> clot/bleed</a:t>
            </a:r>
          </a:p>
        </p:txBody>
      </p:sp>
    </p:spTree>
    <p:extLst>
      <p:ext uri="{BB962C8B-B14F-4D97-AF65-F5344CB8AC3E}">
        <p14:creationId xmlns:p14="http://schemas.microsoft.com/office/powerpoint/2010/main" val="298723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F9582-E753-3149-862C-33274BB5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82704BE-621D-D142-B406-E929BF2442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027238"/>
              </p:ext>
            </p:extLst>
          </p:nvPr>
        </p:nvGraphicFramePr>
        <p:xfrm>
          <a:off x="383822" y="365125"/>
          <a:ext cx="10969978" cy="6174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7334">
                  <a:extLst>
                    <a:ext uri="{9D8B030D-6E8A-4147-A177-3AD203B41FA5}">
                      <a16:colId xmlns:a16="http://schemas.microsoft.com/office/drawing/2014/main" val="1516299098"/>
                    </a:ext>
                  </a:extLst>
                </a:gridCol>
                <a:gridCol w="4707466">
                  <a:extLst>
                    <a:ext uri="{9D8B030D-6E8A-4147-A177-3AD203B41FA5}">
                      <a16:colId xmlns:a16="http://schemas.microsoft.com/office/drawing/2014/main" val="2507790605"/>
                    </a:ext>
                  </a:extLst>
                </a:gridCol>
                <a:gridCol w="3045178">
                  <a:extLst>
                    <a:ext uri="{9D8B030D-6E8A-4147-A177-3AD203B41FA5}">
                      <a16:colId xmlns:a16="http://schemas.microsoft.com/office/drawing/2014/main" val="824455851"/>
                    </a:ext>
                  </a:extLst>
                </a:gridCol>
              </a:tblGrid>
              <a:tr h="859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Diplopia: 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Double vision, usually improves with closing one eye</a:t>
                      </a:r>
                      <a:endParaRPr lang="en-SG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Muscle: Thyroid eye disease, CPEO</a:t>
                      </a:r>
                      <a:endParaRPr lang="en-SG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NMJ: MG</a:t>
                      </a:r>
                      <a:endParaRPr lang="en-SG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Nerves: CN 3,4,6, CN rules</a:t>
                      </a:r>
                      <a:endParaRPr lang="en-SG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Central: INO, wernicke’s encephalopathy, brainstem lesion, club lesions</a:t>
                      </a:r>
                      <a:endParaRPr lang="en-SG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Thyroid symptoms</a:t>
                      </a:r>
                      <a:endParaRPr lang="en-SG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Drooping eyelid, fatigueability</a:t>
                      </a:r>
                      <a:endParaRPr lang="en-SG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Other CN or neuro symptoms</a:t>
                      </a:r>
                      <a:endParaRPr lang="en-SG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extLst>
                  <a:ext uri="{0D108BD9-81ED-4DB2-BD59-A6C34878D82A}">
                    <a16:rowId xmlns:a16="http://schemas.microsoft.com/office/drawing/2014/main" val="548818900"/>
                  </a:ext>
                </a:extLst>
              </a:tr>
              <a:tr h="742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Visual Field: 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Side vs central, bumping into things, difficulty reading, difficulty seeing things at one side</a:t>
                      </a:r>
                      <a:endParaRPr lang="en-SG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Bitemporal hemianopia</a:t>
                      </a:r>
                      <a:r>
                        <a:rPr lang="en-US" sz="1200" dirty="0">
                          <a:effectLst/>
                        </a:rPr>
                        <a:t>: Pituitary tumor (acromegaly, prolactin)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Homonymous hemianopia</a:t>
                      </a:r>
                      <a:r>
                        <a:rPr lang="en-US" sz="1200" dirty="0">
                          <a:effectLst/>
                        </a:rPr>
                        <a:t>: Optic tract, </a:t>
                      </a:r>
                      <a:r>
                        <a:rPr lang="en-US" sz="1200" dirty="0" err="1">
                          <a:effectLst/>
                        </a:rPr>
                        <a:t>temporo</a:t>
                      </a:r>
                      <a:r>
                        <a:rPr lang="en-US" sz="1200" dirty="0">
                          <a:effectLst/>
                        </a:rPr>
                        <a:t>/parietal lobe (with cortical signs), Occipital lobe (macular sparing) – vascular, SOL</a:t>
                      </a:r>
                      <a:endParaRPr lang="en-S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Endocrine symptoms</a:t>
                      </a:r>
                      <a:endParaRPr lang="en-SG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Neurological symptoms</a:t>
                      </a:r>
                      <a:endParaRPr lang="en-SG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extLst>
                  <a:ext uri="{0D108BD9-81ED-4DB2-BD59-A6C34878D82A}">
                    <a16:rowId xmlns:a16="http://schemas.microsoft.com/office/drawing/2014/main" val="1480987915"/>
                  </a:ext>
                </a:extLst>
              </a:tr>
              <a:tr h="42096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Ocular Vision Reduction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Painful vs painless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Transient vs permanent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Eye redness, discharge, floaters/flashers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Colour</a:t>
                      </a:r>
                      <a:r>
                        <a:rPr lang="en-US" sz="1200" b="0" dirty="0">
                          <a:effectLst/>
                        </a:rPr>
                        <a:t> vision, night vision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 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Optic nerve and retinal pathology can give rise to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-Reduced VA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-Reduced pupillary reflex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-RAPD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 </a:t>
                      </a:r>
                      <a:endParaRPr lang="en-SG" sz="12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ACUTE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Optic Nerve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-Ischemic Optic Neuropathy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</a:t>
                      </a:r>
                      <a:r>
                        <a:rPr lang="en-US" sz="1200" dirty="0" err="1">
                          <a:effectLst/>
                        </a:rPr>
                        <a:t>Arteritic</a:t>
                      </a:r>
                      <a:r>
                        <a:rPr lang="en-US" sz="1200" dirty="0">
                          <a:effectLst/>
                        </a:rPr>
                        <a:t>: GCA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&gt;Non-</a:t>
                      </a:r>
                      <a:r>
                        <a:rPr lang="en-US" sz="1200" dirty="0" err="1">
                          <a:effectLst/>
                        </a:rPr>
                        <a:t>arteritic</a:t>
                      </a:r>
                      <a:r>
                        <a:rPr lang="en-US" sz="1200" dirty="0">
                          <a:effectLst/>
                        </a:rPr>
                        <a:t>: Idiopathic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-Optic Neuritis: MS, NMO, rheumatological, infections, drugs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</a:t>
                      </a:r>
                      <a:r>
                        <a:rPr lang="en-US" sz="1200" dirty="0" err="1">
                          <a:effectLst/>
                        </a:rPr>
                        <a:t>Papilloedema</a:t>
                      </a:r>
                      <a:r>
                        <a:rPr lang="en-US" sz="1200" dirty="0">
                          <a:effectLst/>
                        </a:rPr>
                        <a:t>: Raised ICP (SOL, BIH)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Retina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-CRAO/BRAO (similar to a stroke): Thrombosis (</a:t>
                      </a:r>
                      <a:r>
                        <a:rPr lang="en-US" sz="1200" dirty="0" err="1">
                          <a:effectLst/>
                        </a:rPr>
                        <a:t>artherosclerosis</a:t>
                      </a:r>
                      <a:r>
                        <a:rPr lang="en-US" sz="1200" dirty="0">
                          <a:effectLst/>
                        </a:rPr>
                        <a:t>), embolus (cardioembolic, </a:t>
                      </a:r>
                      <a:r>
                        <a:rPr lang="en-US" sz="1200" dirty="0" err="1">
                          <a:effectLst/>
                        </a:rPr>
                        <a:t>hypercoaguable</a:t>
                      </a:r>
                      <a:r>
                        <a:rPr lang="en-US" sz="1200" dirty="0">
                          <a:effectLst/>
                        </a:rPr>
                        <a:t> state), arteritis (vasculitis)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-CRVO/BRVO: CVS risk factors, hypercoagulable state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-Retinal Detachment: High myopia, preceding floaters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Eye: Glaucoma, vitreous hemorrhage (loss of red reflex), uveitis, endophthalmitis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CHRONIC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&gt;Congenital: RP, </a:t>
                      </a:r>
                      <a:r>
                        <a:rPr lang="en-US" sz="1200" dirty="0" err="1">
                          <a:effectLst/>
                        </a:rPr>
                        <a:t>Lebers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&gt;DM/HTN retinopathy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&gt;Infective: CMV retinitis 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&gt;Inflammatory: </a:t>
                      </a:r>
                      <a:r>
                        <a:rPr lang="en-US" sz="1200" dirty="0" err="1">
                          <a:effectLst/>
                        </a:rPr>
                        <a:t>Wegeners</a:t>
                      </a:r>
                      <a:r>
                        <a:rPr lang="en-US" sz="1200" dirty="0">
                          <a:effectLst/>
                        </a:rPr>
                        <a:t>, sarcoid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&gt;Neoplasm: Compressive 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&gt;Drugs: Ethambutol, methanol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&gt;Metabolic: Mitochondrial disease, B12 deficiency</a:t>
                      </a:r>
                      <a:endParaRPr lang="en-S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GCA Symptoms: Headache, jaw claudication; swollen pallid optic disc 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Optic Neuritis: </a:t>
                      </a:r>
                      <a:r>
                        <a:rPr lang="en-US" sz="1200" b="1" dirty="0">
                          <a:effectLst/>
                        </a:rPr>
                        <a:t>Pain on eye movement</a:t>
                      </a:r>
                      <a:r>
                        <a:rPr lang="en-US" sz="1200" dirty="0">
                          <a:effectLst/>
                        </a:rPr>
                        <a:t>, optic disc swollen or normal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Papilloedema</a:t>
                      </a:r>
                      <a:r>
                        <a:rPr lang="en-US" sz="1200" dirty="0">
                          <a:effectLst/>
                        </a:rPr>
                        <a:t>: Optic disc swollen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CRAO/BRAO: Pale retina with cherry red spot at fovea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CRVO/BRVO: Flame hemorrhages, cotton wool spots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SG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Retinal Detachment: Elevated retina with folds</a:t>
                      </a:r>
                      <a:endParaRPr lang="en-SG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50" marR="46350" marT="0" marB="0"/>
                </a:tc>
                <a:extLst>
                  <a:ext uri="{0D108BD9-81ED-4DB2-BD59-A6C34878D82A}">
                    <a16:rowId xmlns:a16="http://schemas.microsoft.com/office/drawing/2014/main" val="4019248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57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3D4DE-705D-B54C-AD2A-9CAC17F267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Tremors/Hyperkinesis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953AA-8A47-DB45-A163-62BA04EA6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9DECF-B512-6E40-A8D7-AD9E1BFB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574E6-9756-2346-A432-BEC18528F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Parkinsonism (Primary, Parkinson’s plus, Secondary)</a:t>
            </a:r>
          </a:p>
          <a:p>
            <a:r>
              <a:rPr lang="en-US" dirty="0"/>
              <a:t>Chorea (</a:t>
            </a:r>
            <a:r>
              <a:rPr lang="en-US" b="1" dirty="0"/>
              <a:t>SHOPS</a:t>
            </a:r>
            <a:r>
              <a:rPr lang="en-US" dirty="0"/>
              <a:t>): </a:t>
            </a:r>
            <a:r>
              <a:rPr lang="en-US" dirty="0" err="1"/>
              <a:t>Syndenham’s</a:t>
            </a:r>
            <a:r>
              <a:rPr lang="en-US" dirty="0"/>
              <a:t> (Rheumatic fever), Huntington’s/Hyperglycemia, OCP, PRV, SLE</a:t>
            </a:r>
          </a:p>
          <a:p>
            <a:r>
              <a:rPr lang="en-US" dirty="0"/>
              <a:t>Wilson’s</a:t>
            </a:r>
          </a:p>
          <a:p>
            <a:r>
              <a:rPr lang="en-US" dirty="0"/>
              <a:t>Endocrine: Hyperthyroidism, pheochromocytoma, hypoglycemia</a:t>
            </a:r>
          </a:p>
          <a:p>
            <a:r>
              <a:rPr lang="en-US" dirty="0"/>
              <a:t>Drugs: </a:t>
            </a:r>
          </a:p>
          <a:p>
            <a:pPr lvl="1"/>
            <a:r>
              <a:rPr lang="en-US" dirty="0"/>
              <a:t>Tremors: Beta agonists, phenytoin, lithium, tacrolimus/cyclosporine, theophylline, caffeine, alcohol withdrawal</a:t>
            </a:r>
          </a:p>
          <a:p>
            <a:pPr lvl="1"/>
            <a:r>
              <a:rPr lang="en-US" dirty="0"/>
              <a:t>EPSE: Anticonvulsants, neuroleptics</a:t>
            </a:r>
          </a:p>
          <a:p>
            <a:r>
              <a:rPr lang="en-US" dirty="0"/>
              <a:t>Systemic disease (lung, liver, kidney): </a:t>
            </a:r>
            <a:r>
              <a:rPr lang="en-US" dirty="0" err="1"/>
              <a:t>Asterexis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4656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50BDC-B6B8-5648-850A-644639B2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Tremors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4BEBA0C-332C-6248-B0AC-A09BB5691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311488"/>
              </p:ext>
            </p:extLst>
          </p:nvPr>
        </p:nvGraphicFramePr>
        <p:xfrm>
          <a:off x="838199" y="1690688"/>
          <a:ext cx="10515600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9653734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89961277"/>
                    </a:ext>
                  </a:extLst>
                </a:gridCol>
              </a:tblGrid>
              <a:tr h="638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Congenital Conditions:</a:t>
                      </a:r>
                      <a:endParaRPr lang="en-SG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Wilsons Disease</a:t>
                      </a:r>
                      <a:endParaRPr lang="en-SG" sz="1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Friedrich’s, Spinocerebellar Ataxia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SG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Liver symptoms, anemia, family history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9541414"/>
                  </a:ext>
                </a:extLst>
              </a:tr>
              <a:tr h="10649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Acquired Neurological Conditions:</a:t>
                      </a:r>
                      <a:endParaRPr lang="en-SG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-Parkinson’s (Primary vs Secondary, Parkinson’s Plus – Vision, unsteady gait, self control, alien limb, speech difficulties)</a:t>
                      </a:r>
                      <a:endParaRPr lang="en-SG" sz="1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-Cerebellar Pathology: Refer above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Secondary Parkinsonism: Drugs (psychiatric, antiemetics), Strokes, Trauma (Pugilistic), Infections (JE, CJD)</a:t>
                      </a:r>
                      <a:endParaRPr lang="en-SG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Cerebellar Pathology: Stroke, neoplastic/paraneoplastic, MS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0675272"/>
                  </a:ext>
                </a:extLst>
              </a:tr>
              <a:tr h="1703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Systemic:</a:t>
                      </a:r>
                      <a:endParaRPr lang="en-SG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-Essential Tremors: Family Hx</a:t>
                      </a:r>
                      <a:endParaRPr lang="en-SG" sz="1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-Endocrine: Thyroid disease, Pheochromocytoma, Hypoglycemia</a:t>
                      </a:r>
                      <a:endParaRPr lang="en-SG" sz="1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-Drugs: Beta agonists, phenytoin, lithium, tacrolimus/cyclosporine, theophylline, caffeine, alcohol withdrawal</a:t>
                      </a:r>
                      <a:endParaRPr lang="en-SG" sz="18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-CLD, CKD, CO2 retention</a:t>
                      </a:r>
                      <a:endParaRPr lang="en-SG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SG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SG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SG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SG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Pmhx</a:t>
                      </a:r>
                      <a:r>
                        <a:rPr lang="en-US" sz="1800" dirty="0">
                          <a:effectLst/>
                        </a:rPr>
                        <a:t>: Seizure, psychiatric, immunosuppression, alcohol</a:t>
                      </a:r>
                      <a:endParaRPr lang="en-S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4401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19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A5F95-EF46-5149-A383-8A3F155A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Hyperkinesis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30F82-3559-7D41-940F-833A531DB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u="sng" dirty="0"/>
              <a:t>Approach</a:t>
            </a:r>
            <a:endParaRPr lang="en-SG" sz="3300" dirty="0"/>
          </a:p>
          <a:p>
            <a:pPr lvl="0"/>
            <a:r>
              <a:rPr lang="en-US" dirty="0"/>
              <a:t>Congenital: </a:t>
            </a:r>
            <a:r>
              <a:rPr lang="en-US" b="1" dirty="0"/>
              <a:t>Wilson’s Disease, Huntington’s Disease</a:t>
            </a:r>
            <a:endParaRPr lang="en-SG" dirty="0"/>
          </a:p>
          <a:p>
            <a:pPr lvl="0"/>
            <a:r>
              <a:rPr lang="en-US" dirty="0"/>
              <a:t>CNS Pathology: Basal ganglia pathology (CVA, </a:t>
            </a:r>
            <a:r>
              <a:rPr lang="en-US" dirty="0" err="1"/>
              <a:t>tumour</a:t>
            </a:r>
            <a:r>
              <a:rPr lang="en-US" dirty="0"/>
              <a:t>)</a:t>
            </a:r>
            <a:endParaRPr lang="en-SG" dirty="0"/>
          </a:p>
          <a:p>
            <a:pPr lvl="0"/>
            <a:r>
              <a:rPr lang="en-US" dirty="0"/>
              <a:t>Infection: </a:t>
            </a:r>
            <a:r>
              <a:rPr lang="en-US" dirty="0" err="1"/>
              <a:t>Syndenham’s</a:t>
            </a:r>
            <a:r>
              <a:rPr lang="en-US" dirty="0"/>
              <a:t> Chorea (</a:t>
            </a:r>
            <a:r>
              <a:rPr lang="en-US" b="1" dirty="0"/>
              <a:t>Rheumatic Fever</a:t>
            </a:r>
            <a:r>
              <a:rPr lang="en-US" dirty="0"/>
              <a:t>)</a:t>
            </a:r>
            <a:endParaRPr lang="en-SG" dirty="0"/>
          </a:p>
          <a:p>
            <a:pPr lvl="0"/>
            <a:r>
              <a:rPr lang="en-US" dirty="0"/>
              <a:t>Inflammatory: SLE</a:t>
            </a:r>
            <a:endParaRPr lang="en-SG" dirty="0"/>
          </a:p>
          <a:p>
            <a:pPr lvl="0"/>
            <a:r>
              <a:rPr lang="en-US" dirty="0"/>
              <a:t>Neoplastic: PRV</a:t>
            </a:r>
            <a:endParaRPr lang="en-SG" dirty="0"/>
          </a:p>
          <a:p>
            <a:pPr lvl="0"/>
            <a:r>
              <a:rPr lang="en-US" dirty="0"/>
              <a:t>Endocrine: Thyrotoxicosis, hyperglycemic hemichorea</a:t>
            </a:r>
            <a:endParaRPr lang="en-SG" dirty="0"/>
          </a:p>
          <a:p>
            <a:pPr lvl="0"/>
            <a:r>
              <a:rPr lang="en-US" dirty="0"/>
              <a:t>Metabolic: Electrolyte disturbances</a:t>
            </a:r>
            <a:endParaRPr lang="en-SG" dirty="0"/>
          </a:p>
          <a:p>
            <a:pPr lvl="0"/>
            <a:r>
              <a:rPr lang="en-US" dirty="0"/>
              <a:t>Drugs: Anti-convulsant/OCP, L-dopa/neuroleptics/metoclopramide, steroids</a:t>
            </a:r>
            <a:endParaRPr lang="en-SG" dirty="0"/>
          </a:p>
          <a:p>
            <a:pPr lvl="0"/>
            <a:r>
              <a:rPr lang="en-US" dirty="0"/>
              <a:t>Pregnancy</a:t>
            </a:r>
            <a:endParaRPr lang="en-SG" dirty="0"/>
          </a:p>
          <a:p>
            <a:pPr marL="0" indent="0">
              <a:buNone/>
            </a:pPr>
            <a:r>
              <a:rPr lang="en-US" sz="3300" u="sng" dirty="0" err="1"/>
              <a:t>Characterisation</a:t>
            </a:r>
            <a:endParaRPr lang="en-SG" sz="3300" dirty="0"/>
          </a:p>
          <a:p>
            <a:pPr lvl="0"/>
            <a:r>
              <a:rPr lang="en-US" dirty="0"/>
              <a:t>Chorea: Unpredictable jerky movements affecting diff body parts in random fashion </a:t>
            </a:r>
            <a:endParaRPr lang="en-SG" dirty="0"/>
          </a:p>
          <a:p>
            <a:pPr lvl="0"/>
            <a:r>
              <a:rPr lang="en-US" dirty="0"/>
              <a:t>Athetosis: Writhing movements of limbs</a:t>
            </a:r>
            <a:endParaRPr lang="en-SG" dirty="0"/>
          </a:p>
          <a:p>
            <a:pPr lvl="0"/>
            <a:r>
              <a:rPr lang="en-US" dirty="0"/>
              <a:t>Dystonia: Sustained involuntary contractions causing abnormal posture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2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1022</Words>
  <Application>Microsoft Macintosh PowerPoint</Application>
  <PresentationFormat>Widescreen</PresentationFormat>
  <Paragraphs>164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PACES Approaches Ep2: Neurology Approaches (II)</vt:lpstr>
      <vt:lpstr>Content</vt:lpstr>
      <vt:lpstr>Visual Disturbance</vt:lpstr>
      <vt:lpstr>Approach</vt:lpstr>
      <vt:lpstr>PowerPoint Presentation</vt:lpstr>
      <vt:lpstr>Tremors/Hyperkinesis</vt:lpstr>
      <vt:lpstr>Approach</vt:lpstr>
      <vt:lpstr>Tremors</vt:lpstr>
      <vt:lpstr>Hyperkinesis</vt:lpstr>
      <vt:lpstr>Parasthesia</vt:lpstr>
      <vt:lpstr>Approach</vt:lpstr>
      <vt:lpstr>Amnesia/Cognitive Impairment</vt:lpstr>
      <vt:lpstr>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Ep2: Neurology Approaches (II)</dc:title>
  <dc:creator>Zhemin Wang</dc:creator>
  <cp:lastModifiedBy>Zhemin Wang</cp:lastModifiedBy>
  <cp:revision>11</cp:revision>
  <dcterms:created xsi:type="dcterms:W3CDTF">2020-06-13T04:50:17Z</dcterms:created>
  <dcterms:modified xsi:type="dcterms:W3CDTF">2020-06-17T10:33:21Z</dcterms:modified>
</cp:coreProperties>
</file>