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3" r:id="rId10"/>
    <p:sldId id="265" r:id="rId11"/>
    <p:sldId id="267" r:id="rId12"/>
    <p:sldId id="266" r:id="rId13"/>
    <p:sldId id="268" r:id="rId14"/>
    <p:sldId id="270" r:id="rId15"/>
    <p:sldId id="269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5"/>
  </p:normalViewPr>
  <p:slideViewPr>
    <p:cSldViewPr snapToGrid="0" snapToObjects="1" showGuides="1">
      <p:cViewPr varScale="1">
        <p:scale>
          <a:sx n="106" d="100"/>
          <a:sy n="106" d="100"/>
        </p:scale>
        <p:origin x="69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A56C2-1745-134E-A694-3145FF8145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A46CCD-8780-F748-BDF7-D21A54FCC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0BDAA-82FB-EF47-8E8B-AE4FA4909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152A-707F-BE47-8921-CE6ABA6D8DEE}" type="datetimeFigureOut">
              <a:rPr lang="en-US" smtClean="0"/>
              <a:t>6/13/20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1DD0CF-F9FA-5347-809C-E7ECC1E8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29A34-85A1-E548-8E18-385EB0BF3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3BBB-85A8-4044-9927-B3D86B56A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57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8DF3D-46A4-324B-A46B-837FD3277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198CF0-9C66-9047-91B5-43BB9FDCA3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C748AD-9540-204A-BFF7-7D227C8C8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152A-707F-BE47-8921-CE6ABA6D8DEE}" type="datetimeFigureOut">
              <a:rPr lang="en-US" smtClean="0"/>
              <a:t>6/13/20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A0349-9A33-1441-8BFD-CB4C6032A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5036E-57E6-0F4B-9410-3ECF2F0C0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3BBB-85A8-4044-9927-B3D86B56A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61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4B273B-4476-6743-8F9A-BC3E25A873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9C58E4-D22E-9246-A339-D2D4E21BBC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1F78F-8481-F746-B6E3-443BEB40D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152A-707F-BE47-8921-CE6ABA6D8DEE}" type="datetimeFigureOut">
              <a:rPr lang="en-US" smtClean="0"/>
              <a:t>6/13/20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2C3E28-4100-9C45-AC06-28A71B198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F888B-9189-5849-8B7C-3AE248332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3BBB-85A8-4044-9927-B3D86B56A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594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3059E-FD4A-0D43-973F-05D6706E2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621C8-477C-3A4A-BB83-2F9967F86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2CE87-53AD-0742-960D-AFE165697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152A-707F-BE47-8921-CE6ABA6D8DEE}" type="datetimeFigureOut">
              <a:rPr lang="en-US" smtClean="0"/>
              <a:t>6/13/20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FA21A6-4868-FF4D-B400-61E3B0F56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C332D-4012-E241-BBDF-B32C70FDD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3BBB-85A8-4044-9927-B3D86B56A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63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86A50-8C06-F748-A3AA-7F2F53101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7F911F-013A-C248-8482-C9028ED07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A345B0-8ED2-7F4C-9076-C0A2CE3AA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152A-707F-BE47-8921-CE6ABA6D8DEE}" type="datetimeFigureOut">
              <a:rPr lang="en-US" smtClean="0"/>
              <a:t>6/13/20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117AEE-1441-6C42-A286-81401D682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877BE-1444-4F42-BBAC-740789253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3BBB-85A8-4044-9927-B3D86B56A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27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4DBEB-64C4-4C49-B6DC-5193388A0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FC9AA-C35E-0E45-A4BF-A1AC843011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70DEC-B0F3-B14B-9B3A-D6D115D545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BE6AC9-F089-B346-A2E1-177A8DF96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152A-707F-BE47-8921-CE6ABA6D8DEE}" type="datetimeFigureOut">
              <a:rPr lang="en-US" smtClean="0"/>
              <a:t>6/13/20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01CD89-1399-BB45-988B-FB0883A2E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86EB47-671F-DC42-B067-D6EC44B37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3BBB-85A8-4044-9927-B3D86B56A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391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5EE42-1BAC-F34D-87C5-6C4A6CA22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57A83-F20E-814F-A50E-247DB4C64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A4A2B-B6C4-1D47-B680-330D809242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43EA5B-1E37-3040-9963-A3F17B5FDC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639582-0B0E-844B-B657-5CD58EF424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53DCE2-523A-DE4E-9964-AA4EC2122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152A-707F-BE47-8921-CE6ABA6D8DEE}" type="datetimeFigureOut">
              <a:rPr lang="en-US" smtClean="0"/>
              <a:t>6/13/20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65D655-B769-D349-AAC6-3BE947C45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9213BE-F52D-9C4B-A142-6AE2031F0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3BBB-85A8-4044-9927-B3D86B56A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26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723FC-FF3B-FD46-A1C3-C0C95E531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13F9E6-622D-3041-B2F2-736F17E97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152A-707F-BE47-8921-CE6ABA6D8DEE}" type="datetimeFigureOut">
              <a:rPr lang="en-US" smtClean="0"/>
              <a:t>6/13/20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82F9BD-09A3-544F-82B4-1C457101F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C16283-6F9D-8C47-AB9C-FC2A8D5BB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3BBB-85A8-4044-9927-B3D86B56A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92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E5BD11-C9A3-7D42-9F56-1EF8F32DE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152A-707F-BE47-8921-CE6ABA6D8DEE}" type="datetimeFigureOut">
              <a:rPr lang="en-US" smtClean="0"/>
              <a:t>6/13/20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D223EF-D4BC-3343-8E20-9E1961FB7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13EB85-AF5A-CD4F-85BA-1AC66BE01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3BBB-85A8-4044-9927-B3D86B56A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283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E450C-3FDD-3449-94EB-6C82F3F8C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E87B2-31B4-F748-9F7C-7077907A6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7E20EF-230C-B044-8F0A-94889D2634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BCD5B0-88F9-6E4F-A256-B37491085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152A-707F-BE47-8921-CE6ABA6D8DEE}" type="datetimeFigureOut">
              <a:rPr lang="en-US" smtClean="0"/>
              <a:t>6/13/20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14512B-BD0A-9249-AAF0-B5321B0D7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D34C10-8A97-9046-888A-583F7FD43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3BBB-85A8-4044-9927-B3D86B56A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143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59A68-C4EF-614D-B762-924AA789F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AA16D0-E5D7-0444-99FC-AB4A184D6C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8AA856-BF35-DE4F-9298-86976A2EF8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5DAB39-81D6-804C-AD85-AE3DA6304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152A-707F-BE47-8921-CE6ABA6D8DEE}" type="datetimeFigureOut">
              <a:rPr lang="en-US" smtClean="0"/>
              <a:t>6/13/20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261D9-04E4-CB48-B8BE-9FDA376E8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E81C5B-7BD8-3646-A1B6-D328F713A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3BBB-85A8-4044-9927-B3D86B56A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64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CEC003-FC59-0844-B4C2-5A83F1C53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59D14E-0437-C34F-A2DE-79DA519F7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7D543-C319-984C-843C-966E384676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D152A-707F-BE47-8921-CE6ABA6D8DEE}" type="datetimeFigureOut">
              <a:rPr lang="en-US" smtClean="0"/>
              <a:t>6/13/20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CA92DA-C32A-3B48-A9D9-5A584EB352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35E3E-EEA4-A041-95AB-8C9D8402A8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53BBB-85A8-4044-9927-B3D86B56A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379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72231-AE86-A94D-8ADD-D9B83AEF45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PACES Approaches Ep1: Neurology Approaches (I)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191C4A-AB19-CC4A-9372-17D925D2BB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12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2B51B-0C40-5045-A15C-2BD19DC69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D738C8C-3D75-E145-B869-A47E3DF932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9023136"/>
              </p:ext>
            </p:extLst>
          </p:nvPr>
        </p:nvGraphicFramePr>
        <p:xfrm>
          <a:off x="1289384" y="407487"/>
          <a:ext cx="9613232" cy="62580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4734">
                  <a:extLst>
                    <a:ext uri="{9D8B030D-6E8A-4147-A177-3AD203B41FA5}">
                      <a16:colId xmlns:a16="http://schemas.microsoft.com/office/drawing/2014/main" val="1680461837"/>
                    </a:ext>
                  </a:extLst>
                </a:gridCol>
                <a:gridCol w="4813210">
                  <a:extLst>
                    <a:ext uri="{9D8B030D-6E8A-4147-A177-3AD203B41FA5}">
                      <a16:colId xmlns:a16="http://schemas.microsoft.com/office/drawing/2014/main" val="1312681812"/>
                    </a:ext>
                  </a:extLst>
                </a:gridCol>
                <a:gridCol w="3125288">
                  <a:extLst>
                    <a:ext uri="{9D8B030D-6E8A-4147-A177-3AD203B41FA5}">
                      <a16:colId xmlns:a16="http://schemas.microsoft.com/office/drawing/2014/main" val="1043603059"/>
                    </a:ext>
                  </a:extLst>
                </a:gridCol>
              </a:tblGrid>
              <a:tr h="1118915">
                <a:tc>
                  <a:txBody>
                    <a:bodyPr/>
                    <a:lstStyle/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Vertiginous: Spinning sensation</a:t>
                      </a:r>
                      <a:endParaRPr lang="en-S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Peripheral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-BPPV, Vestibular neuronitis, Labyrinthitis, Meniere’s, </a:t>
                      </a:r>
                      <a:r>
                        <a:rPr lang="en-US" sz="1400" dirty="0" err="1">
                          <a:effectLst/>
                        </a:rPr>
                        <a:t>migrainous</a:t>
                      </a:r>
                      <a:r>
                        <a:rPr lang="en-US" sz="1400" dirty="0">
                          <a:effectLst/>
                        </a:rPr>
                        <a:t> vertigo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-Ear: Otitis media, ototoxic drugs (aminoglycosides)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Central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-Cerebellar: All causes, CPA, MS 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-Brainstem: VBI, posterior fossa infarction</a:t>
                      </a:r>
                      <a:endParaRPr lang="en-S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Acute vs chronic? Episodic vs first episode? 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Ear symptoms: Ringing in ears? Deafness? Fullness of ear? 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Neurological symptoms: Especially cerebellar (coordination)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Acoustic neuroma (ask hearing loss, consider NF2)</a:t>
                      </a:r>
                      <a:endParaRPr lang="en-S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62" marR="62162" marT="0" marB="0"/>
                </a:tc>
                <a:extLst>
                  <a:ext uri="{0D108BD9-81ED-4DB2-BD59-A6C34878D82A}">
                    <a16:rowId xmlns:a16="http://schemas.microsoft.com/office/drawing/2014/main" val="1870099582"/>
                  </a:ext>
                </a:extLst>
              </a:tr>
              <a:tr h="2735126">
                <a:tc>
                  <a:txBody>
                    <a:bodyPr/>
                    <a:lstStyle/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Presyncope: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Near black out?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Improve with sitting/lying?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Preceding cardio/neuro symptoms?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Postural association?</a:t>
                      </a:r>
                      <a:endParaRPr lang="en-S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b="1" dirty="0">
                          <a:effectLst/>
                        </a:rPr>
                        <a:t>Cardiac</a:t>
                      </a:r>
                      <a:endParaRPr lang="en-SG" sz="1400" b="1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-Aortic stenosis, AMI, HOCM, arrhythmias (brady, sick sinus, heart block, VT, QT prolong) – PACES conditions that cause CMP/arrhythmia problems include muscle pathology (MD, DMD), </a:t>
                      </a:r>
                      <a:r>
                        <a:rPr lang="en-US" sz="1400" dirty="0" err="1">
                          <a:effectLst/>
                        </a:rPr>
                        <a:t>Ank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spond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b="1" dirty="0">
                          <a:effectLst/>
                        </a:rPr>
                        <a:t>Vascular</a:t>
                      </a:r>
                      <a:r>
                        <a:rPr lang="en-US" sz="1400" dirty="0">
                          <a:effectLst/>
                        </a:rPr>
                        <a:t>: Subclavian steal syndrome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b="1" dirty="0">
                          <a:effectLst/>
                        </a:rPr>
                        <a:t>Neuro</a:t>
                      </a:r>
                      <a:r>
                        <a:rPr lang="en-US" sz="1400" dirty="0">
                          <a:effectLst/>
                        </a:rPr>
                        <a:t>: 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-Carotid sinus hypersensitivity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-Vasovagal, situational (cough, micturition, defecation)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b="1" dirty="0">
                          <a:effectLst/>
                        </a:rPr>
                        <a:t>Orthostatic / Postural Hypotension:</a:t>
                      </a:r>
                      <a:endParaRPr lang="en-SG" sz="1400" b="1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Dehydration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Drugs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Autonomic: DM, PD/MSA, LEM, GBS/CIDP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Adrenal insufficiency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Anemia </a:t>
                      </a:r>
                      <a:endParaRPr lang="en-S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Chest pain, SOB, diaphoresis, palpitations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Sudden head movements, wearing tight collar?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Oral intake. Polyuria/polydipsia? Tremors/slowing of movements? 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Hot environment, prolonged standing?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TCM use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Blood loss </a:t>
                      </a:r>
                      <a:endParaRPr lang="en-S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62" marR="62162" marT="0" marB="0"/>
                </a:tc>
                <a:extLst>
                  <a:ext uri="{0D108BD9-81ED-4DB2-BD59-A6C34878D82A}">
                    <a16:rowId xmlns:a16="http://schemas.microsoft.com/office/drawing/2014/main" val="265782649"/>
                  </a:ext>
                </a:extLst>
              </a:tr>
              <a:tr h="497296">
                <a:tc>
                  <a:txBody>
                    <a:bodyPr/>
                    <a:lstStyle/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Light-headedness </a:t>
                      </a:r>
                      <a:endParaRPr lang="en-S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Hypoglycemia (adrenal insufficiency, insulinoma in MEN)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/>
                      </a:pPr>
                      <a:r>
                        <a:rPr lang="en-US" sz="1400" dirty="0">
                          <a:effectLst/>
                        </a:rPr>
                        <a:t>Any form of acute illness (electrolytes, sepsis)</a:t>
                      </a:r>
                      <a:endParaRPr lang="en-S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marL="11113" indent="0">
                        <a:spcAft>
                          <a:spcPts val="0"/>
                        </a:spcAft>
                        <a:tabLst>
                          <a:tab pos="1195388" algn="l"/>
                        </a:tabLst>
                      </a:pPr>
                      <a:r>
                        <a:rPr lang="en-US" sz="1400" dirty="0">
                          <a:effectLst/>
                        </a:rPr>
                        <a:t>Missed meals?</a:t>
                      </a:r>
                      <a:endParaRPr lang="en-SG" sz="1400" dirty="0">
                        <a:effectLst/>
                      </a:endParaRPr>
                    </a:p>
                    <a:p>
                      <a:pPr marL="11113" indent="0">
                        <a:spcAft>
                          <a:spcPts val="0"/>
                        </a:spcAft>
                        <a:tabLst>
                          <a:tab pos="1195388" algn="l"/>
                        </a:tabLst>
                      </a:pPr>
                      <a:r>
                        <a:rPr lang="en-US" sz="1400" dirty="0">
                          <a:effectLst/>
                        </a:rPr>
                        <a:t>Do you have any fever? LOW/LOA </a:t>
                      </a:r>
                      <a:endParaRPr lang="en-SG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62" marR="62162" marT="0" marB="0"/>
                </a:tc>
                <a:extLst>
                  <a:ext uri="{0D108BD9-81ED-4DB2-BD59-A6C34878D82A}">
                    <a16:rowId xmlns:a16="http://schemas.microsoft.com/office/drawing/2014/main" val="1218769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059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72231-AE86-A94D-8ADD-D9B83AEF45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Loss of Consciousness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191C4A-AB19-CC4A-9372-17D925D2BB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75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B3318-617D-784C-9C5D-992F39E45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9BE8F-D816-814A-822E-3F456E9B1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Big Groups</a:t>
            </a:r>
          </a:p>
          <a:p>
            <a:pPr lvl="1"/>
            <a:r>
              <a:rPr lang="en-US" dirty="0"/>
              <a:t>Seizures – Consider neurocutaneous disorders</a:t>
            </a:r>
          </a:p>
          <a:p>
            <a:pPr lvl="1"/>
            <a:r>
              <a:rPr lang="en-US" dirty="0"/>
              <a:t>Syncope – Cardiogenic, vasovagal, subclavian steal (vasculitis)</a:t>
            </a:r>
          </a:p>
          <a:p>
            <a:pPr lvl="1"/>
            <a:r>
              <a:rPr lang="en-US" dirty="0"/>
              <a:t>Others: Drop attacks, fell asleep, drowsiness</a:t>
            </a:r>
          </a:p>
          <a:p>
            <a:r>
              <a:rPr lang="en-US" dirty="0"/>
              <a:t>Remember to consider counselling regarding driving/high risk activity</a:t>
            </a:r>
          </a:p>
        </p:txBody>
      </p:sp>
    </p:spTree>
    <p:extLst>
      <p:ext uri="{BB962C8B-B14F-4D97-AF65-F5344CB8AC3E}">
        <p14:creationId xmlns:p14="http://schemas.microsoft.com/office/powerpoint/2010/main" val="1002194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EBA6B-98C7-1A4B-A1B6-059475F5D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45B2446-B1CC-594F-84D1-3AD29B3041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8962726"/>
              </p:ext>
            </p:extLst>
          </p:nvPr>
        </p:nvGraphicFramePr>
        <p:xfrm>
          <a:off x="838200" y="146466"/>
          <a:ext cx="10403305" cy="66347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9855">
                  <a:extLst>
                    <a:ext uri="{9D8B030D-6E8A-4147-A177-3AD203B41FA5}">
                      <a16:colId xmlns:a16="http://schemas.microsoft.com/office/drawing/2014/main" val="183108183"/>
                    </a:ext>
                  </a:extLst>
                </a:gridCol>
                <a:gridCol w="4249237">
                  <a:extLst>
                    <a:ext uri="{9D8B030D-6E8A-4147-A177-3AD203B41FA5}">
                      <a16:colId xmlns:a16="http://schemas.microsoft.com/office/drawing/2014/main" val="3516597822"/>
                    </a:ext>
                  </a:extLst>
                </a:gridCol>
                <a:gridCol w="2544213">
                  <a:extLst>
                    <a:ext uri="{9D8B030D-6E8A-4147-A177-3AD203B41FA5}">
                      <a16:colId xmlns:a16="http://schemas.microsoft.com/office/drawing/2014/main" val="1822105062"/>
                    </a:ext>
                  </a:extLst>
                </a:gridCol>
              </a:tblGrid>
              <a:tr h="1538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Seizures</a:t>
                      </a:r>
                      <a:r>
                        <a:rPr lang="en-US" sz="1600" b="0" dirty="0">
                          <a:effectLst/>
                        </a:rPr>
                        <a:t>: Aura, jerking/tensing, up-rolling of eyes, frothing around mouth, tongue biting loss of bowel/urinary continence, post-ictal confusion, Todd’s paralysis</a:t>
                      </a:r>
                      <a:endParaRPr lang="en-SG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Syndromes</a:t>
                      </a:r>
                      <a:r>
                        <a:rPr lang="en-US" sz="1600" b="0" dirty="0">
                          <a:effectLst/>
                        </a:rPr>
                        <a:t>: Sturge Weber, Tuberous sclerosis, Down’s syndrome</a:t>
                      </a:r>
                      <a:endParaRPr lang="en-SG" sz="16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Acute: Infection, inflammation (SLE), electrolyte disturbances, drug overdose, vascular, uremic/hepatic encephalopathy, alcohol withdrawal</a:t>
                      </a:r>
                      <a:endParaRPr lang="en-SG" sz="16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Chronic: Any CNS insult</a:t>
                      </a:r>
                      <a:endParaRPr lang="en-SG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SG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6825665"/>
                  </a:ext>
                </a:extLst>
              </a:tr>
              <a:tr h="26369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Syncope</a:t>
                      </a:r>
                      <a:r>
                        <a:rPr lang="en-US" sz="1600" b="0" dirty="0">
                          <a:effectLst/>
                        </a:rPr>
                        <a:t>: Quick resolution following recumbency </a:t>
                      </a:r>
                      <a:endParaRPr lang="en-SG" sz="16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 </a:t>
                      </a:r>
                      <a:endParaRPr lang="en-SG" sz="16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Exertion association (general exertion, upper limb exertion)</a:t>
                      </a:r>
                      <a:endParaRPr lang="en-SG" sz="16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Postural association</a:t>
                      </a:r>
                      <a:endParaRPr lang="en-SG" sz="16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 </a:t>
                      </a:r>
                      <a:endParaRPr lang="en-SG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Cardiac</a:t>
                      </a:r>
                      <a:r>
                        <a:rPr lang="en-US" sz="1600" dirty="0">
                          <a:effectLst/>
                        </a:rPr>
                        <a:t>: Valve (aortic stenosis), arrhythmia (HOCM), underlying myopathy (Myotonic dystrophy, DMD/BMD, </a:t>
                      </a:r>
                      <a:r>
                        <a:rPr lang="en-US" sz="1600" dirty="0" err="1">
                          <a:effectLst/>
                        </a:rPr>
                        <a:t>ank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spond</a:t>
                      </a:r>
                      <a:r>
                        <a:rPr lang="en-US" sz="1600" dirty="0">
                          <a:effectLst/>
                        </a:rPr>
                        <a:t>), </a:t>
                      </a:r>
                      <a:r>
                        <a:rPr lang="en-US" sz="1600" dirty="0" err="1">
                          <a:effectLst/>
                        </a:rPr>
                        <a:t>arrhythmics</a:t>
                      </a:r>
                      <a:r>
                        <a:rPr lang="en-US" sz="1600" dirty="0">
                          <a:effectLst/>
                        </a:rPr>
                        <a:t> (heart failure, congenital pathology like WPW, </a:t>
                      </a:r>
                      <a:r>
                        <a:rPr lang="en-US" sz="1600" dirty="0" err="1">
                          <a:effectLst/>
                        </a:rPr>
                        <a:t>Brugada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en-SG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Postural Hypotension</a:t>
                      </a:r>
                      <a:r>
                        <a:rPr lang="en-US" sz="1600" dirty="0">
                          <a:effectLst/>
                        </a:rPr>
                        <a:t>: Hypovolemia, drugs, neurological disorder (DM, Parkinson’s, GBS), adrenal insufficiency</a:t>
                      </a:r>
                      <a:endParaRPr lang="en-SG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</a:rPr>
                        <a:t>Vasosagal</a:t>
                      </a:r>
                      <a:r>
                        <a:rPr lang="en-US" sz="1600" dirty="0">
                          <a:effectLst/>
                        </a:rPr>
                        <a:t>: Prolonged standing, emotion (fear), situational (micturition)</a:t>
                      </a:r>
                      <a:endParaRPr lang="en-SG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Steal Syndrome</a:t>
                      </a:r>
                      <a:r>
                        <a:rPr lang="en-US" sz="1600" dirty="0">
                          <a:effectLst/>
                        </a:rPr>
                        <a:t>: Triggered by upper limb activity</a:t>
                      </a:r>
                      <a:endParaRPr lang="en-S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Cardiac: Chest pain, palpitations</a:t>
                      </a:r>
                      <a:endParaRPr lang="en-SG" sz="16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SG" sz="16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Postural Hypotension: Precipitated by postural changes, fluid losses, medication</a:t>
                      </a:r>
                      <a:endParaRPr lang="en-SG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8266627"/>
                  </a:ext>
                </a:extLst>
              </a:tr>
              <a:tr h="4394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Others</a:t>
                      </a:r>
                      <a:r>
                        <a:rPr lang="en-US" sz="1600" b="0" dirty="0">
                          <a:effectLst/>
                        </a:rPr>
                        <a:t>: Drop attacks, fell asleep</a:t>
                      </a:r>
                      <a:endParaRPr lang="en-SG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Drop Attack: Meniere’s, Cataplexy</a:t>
                      </a:r>
                      <a:endParaRPr lang="en-SG" sz="16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Fell Asleep: OSA</a:t>
                      </a:r>
                      <a:endParaRPr lang="en-SG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SG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5796720"/>
                  </a:ext>
                </a:extLst>
              </a:tr>
              <a:tr h="1757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Drowsiness</a:t>
                      </a:r>
                      <a:endParaRPr lang="en-SG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CNS pathology: Infection, mets, vascular event</a:t>
                      </a:r>
                      <a:endParaRPr lang="en-SG" sz="16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Hypoglycemia</a:t>
                      </a:r>
                      <a:endParaRPr lang="en-SG" sz="16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Electrolytes: Hypercalcemia, Hypo/hypernatremia</a:t>
                      </a:r>
                      <a:endParaRPr lang="en-SG" sz="16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Drugs – Opioids </a:t>
                      </a:r>
                      <a:endParaRPr lang="en-SG" sz="16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Uremia, hepatic encephalopathy, hypoxia/CO2 narcosis</a:t>
                      </a:r>
                      <a:endParaRPr lang="en-SG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SG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5295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107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72231-AE86-A94D-8ADD-D9B83AEF45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Weakness/Lethargy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191C4A-AB19-CC4A-9372-17D925D2BB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55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ABC8C-22B4-4F42-9B08-3023F60C1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6D4D9-0A4B-CA4F-B4E2-D9E5E47E0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/>
          </a:bodyPr>
          <a:lstStyle/>
          <a:p>
            <a:r>
              <a:rPr lang="en-US" dirty="0"/>
              <a:t>Important to ascertain if it is true weakness vs generalized lethargy/malaise</a:t>
            </a:r>
          </a:p>
          <a:p>
            <a:r>
              <a:rPr lang="en-US" dirty="0"/>
              <a:t>If true weakness:</a:t>
            </a:r>
          </a:p>
          <a:p>
            <a:pPr lvl="1"/>
            <a:r>
              <a:rPr lang="en-US" dirty="0"/>
              <a:t>Onset, persistent vs episodic</a:t>
            </a:r>
          </a:p>
          <a:p>
            <a:pPr lvl="1"/>
            <a:r>
              <a:rPr lang="en-US" dirty="0"/>
              <a:t>Pattern: Distribution (which limbs? bulbar?), proximal vs distal</a:t>
            </a:r>
          </a:p>
          <a:p>
            <a:pPr lvl="1"/>
            <a:r>
              <a:rPr lang="en-US" dirty="0"/>
              <a:t>Other neurological symptoms: Sensory, CN, extrapyramidal, cerebellar, autonomic</a:t>
            </a:r>
          </a:p>
          <a:p>
            <a:r>
              <a:rPr lang="en-US" dirty="0"/>
              <a:t>For lethargy/malaise/fatigue group</a:t>
            </a:r>
          </a:p>
          <a:p>
            <a:pPr lvl="1"/>
            <a:r>
              <a:rPr lang="en-US" dirty="0"/>
              <a:t>Endocrinopathies: Hypothyroid, adrenal insufficiency, </a:t>
            </a:r>
            <a:r>
              <a:rPr lang="en-US" dirty="0" err="1"/>
              <a:t>panhypopit</a:t>
            </a:r>
            <a:endParaRPr lang="en-US" dirty="0"/>
          </a:p>
          <a:p>
            <a:pPr lvl="1"/>
            <a:r>
              <a:rPr lang="en-US" dirty="0"/>
              <a:t>OSA</a:t>
            </a:r>
          </a:p>
          <a:p>
            <a:pPr lvl="1"/>
            <a:r>
              <a:rPr lang="en-US" dirty="0"/>
              <a:t>Anemia</a:t>
            </a:r>
          </a:p>
          <a:p>
            <a:pPr lvl="1"/>
            <a:r>
              <a:rPr lang="en-US" dirty="0"/>
              <a:t>Systemic diseases</a:t>
            </a:r>
          </a:p>
          <a:p>
            <a:r>
              <a:rPr lang="en-US" dirty="0"/>
              <a:t>Muscle Pains: Myositis, PMR, fibromyalgia</a:t>
            </a:r>
          </a:p>
        </p:txBody>
      </p:sp>
    </p:spTree>
    <p:extLst>
      <p:ext uri="{BB962C8B-B14F-4D97-AF65-F5344CB8AC3E}">
        <p14:creationId xmlns:p14="http://schemas.microsoft.com/office/powerpoint/2010/main" val="38762248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F6D6101-086D-BA43-BEBF-E7A0902D07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142274"/>
              </p:ext>
            </p:extLst>
          </p:nvPr>
        </p:nvGraphicFramePr>
        <p:xfrm>
          <a:off x="1054768" y="765342"/>
          <a:ext cx="10082463" cy="53273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2287">
                  <a:extLst>
                    <a:ext uri="{9D8B030D-6E8A-4147-A177-3AD203B41FA5}">
                      <a16:colId xmlns:a16="http://schemas.microsoft.com/office/drawing/2014/main" val="1258528973"/>
                    </a:ext>
                  </a:extLst>
                </a:gridCol>
                <a:gridCol w="8660176">
                  <a:extLst>
                    <a:ext uri="{9D8B030D-6E8A-4147-A177-3AD203B41FA5}">
                      <a16:colId xmlns:a16="http://schemas.microsoft.com/office/drawing/2014/main" val="3056034771"/>
                    </a:ext>
                  </a:extLst>
                </a:gridCol>
              </a:tblGrid>
              <a:tr h="11737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Fatigue/ Lethargy</a:t>
                      </a:r>
                      <a:endParaRPr lang="en-SG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Specific: OSA, anemia, heart failure, </a:t>
                      </a:r>
                      <a:r>
                        <a:rPr lang="en-US" sz="1600" b="0" dirty="0" err="1">
                          <a:effectLst/>
                        </a:rPr>
                        <a:t>panhypopit</a:t>
                      </a:r>
                      <a:r>
                        <a:rPr lang="en-US" sz="1600" b="0" dirty="0">
                          <a:effectLst/>
                        </a:rPr>
                        <a:t>, hypothyroidism, adrenal insufficiency, drugs (beta blockers), depression, chronic fatigue syndrome, fibromyalgia</a:t>
                      </a:r>
                      <a:endParaRPr lang="en-SG" sz="16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General: Cancer, chronic infections (HIV, TB), systemic diseases (liver, kidney dysfunction), autoimmune disorders (polymyalgia rheumatica, fibromyalgia)</a:t>
                      </a:r>
                      <a:endParaRPr lang="en-SG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0927012"/>
                  </a:ext>
                </a:extLst>
              </a:tr>
              <a:tr h="4108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Weakness</a:t>
                      </a:r>
                      <a:endParaRPr lang="en-SG" sz="16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-Onset</a:t>
                      </a:r>
                      <a:endParaRPr lang="en-SG" sz="16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-Which limbs?</a:t>
                      </a:r>
                      <a:endParaRPr lang="en-SG" sz="16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-Proximal vs distal vs global</a:t>
                      </a:r>
                      <a:endParaRPr lang="en-SG" sz="16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-Sensation</a:t>
                      </a:r>
                      <a:endParaRPr lang="en-SG" sz="16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-Neck/ brainstem symptoms</a:t>
                      </a:r>
                      <a:endParaRPr lang="en-SG" sz="16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 </a:t>
                      </a:r>
                      <a:endParaRPr lang="en-SG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By Distribution: </a:t>
                      </a:r>
                      <a:endParaRPr lang="en-SG" sz="16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-Hemiparesis Pattern: Usually brain pathology (unless traumatic brown </a:t>
                      </a:r>
                      <a:r>
                        <a:rPr lang="en-US" sz="1600" b="0" dirty="0" err="1">
                          <a:effectLst/>
                        </a:rPr>
                        <a:t>sequard</a:t>
                      </a:r>
                      <a:r>
                        <a:rPr lang="en-US" sz="1600" b="0" dirty="0">
                          <a:effectLst/>
                        </a:rPr>
                        <a:t>)</a:t>
                      </a:r>
                      <a:endParaRPr lang="en-SG" sz="16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-Paraparesis Pattern: Usually spinal cord pathology (ask for bowel/urinary </a:t>
                      </a:r>
                      <a:r>
                        <a:rPr lang="en-US" sz="1600" b="0" dirty="0" err="1">
                          <a:effectLst/>
                        </a:rPr>
                        <a:t>incont</a:t>
                      </a:r>
                      <a:r>
                        <a:rPr lang="en-US" sz="1600" b="0" dirty="0">
                          <a:effectLst/>
                        </a:rPr>
                        <a:t>)</a:t>
                      </a:r>
                      <a:endParaRPr lang="en-SG" sz="16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-</a:t>
                      </a:r>
                      <a:r>
                        <a:rPr lang="en-US" sz="1600" b="0" dirty="0" err="1">
                          <a:effectLst/>
                        </a:rPr>
                        <a:t>Quadri</a:t>
                      </a:r>
                      <a:r>
                        <a:rPr lang="en-US" sz="1600" b="0" dirty="0">
                          <a:effectLst/>
                        </a:rPr>
                        <a:t>/</a:t>
                      </a:r>
                      <a:r>
                        <a:rPr lang="en-US" sz="1600" b="0" dirty="0" err="1">
                          <a:effectLst/>
                        </a:rPr>
                        <a:t>Tetraparesis</a:t>
                      </a:r>
                      <a:r>
                        <a:rPr lang="en-US" sz="1600" b="0" dirty="0">
                          <a:effectLst/>
                        </a:rPr>
                        <a:t> Pattern: Tends to be more non specific – cord (neck pain/sensory level) vs LMN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SG" sz="16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&gt;Proximal Weakness</a:t>
                      </a:r>
                      <a:endParaRPr lang="en-SG" sz="1600" b="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en-US" sz="1600" b="0" dirty="0">
                          <a:effectLst/>
                        </a:rPr>
                        <a:t>Myopathy: Metabolic, Congenital, Rheum (Dermatomyositis, polymyositis), Endocrine (Grave’s, Hypothyroidism, Cushing’s, Acromegaly, Adrenal insufficiency), Neoplastic, Drugs</a:t>
                      </a:r>
                      <a:endParaRPr lang="en-SG" sz="1600" b="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en-US" sz="1600" b="0" dirty="0">
                          <a:effectLst/>
                        </a:rPr>
                        <a:t>NMJ: </a:t>
                      </a:r>
                      <a:r>
                        <a:rPr lang="en-US" sz="1600" b="0" dirty="0" err="1">
                          <a:effectLst/>
                        </a:rPr>
                        <a:t>Myasthemia</a:t>
                      </a:r>
                      <a:r>
                        <a:rPr lang="en-US" sz="1600" b="0" dirty="0">
                          <a:effectLst/>
                        </a:rPr>
                        <a:t>, Lambert Eaton (small cell lung ca)</a:t>
                      </a:r>
                      <a:endParaRPr lang="en-SG" sz="1600" b="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en-US" sz="1600" b="0" dirty="0">
                          <a:effectLst/>
                        </a:rPr>
                        <a:t>Anterior horn cell: MND</a:t>
                      </a:r>
                      <a:endParaRPr lang="en-SG" sz="1600" b="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en-US" sz="1600" b="0" dirty="0">
                          <a:effectLst/>
                        </a:rPr>
                        <a:t>GBS</a:t>
                      </a:r>
                      <a:br>
                        <a:rPr lang="en-US" sz="1600" b="0" dirty="0">
                          <a:effectLst/>
                        </a:rPr>
                      </a:br>
                      <a:endParaRPr lang="en-SG" sz="16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&gt;Distal Weakness</a:t>
                      </a:r>
                      <a:endParaRPr lang="en-SG" sz="1600" b="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en-US" sz="1600" b="0" dirty="0">
                          <a:effectLst/>
                        </a:rPr>
                        <a:t>Peripheral neuropathies</a:t>
                      </a:r>
                      <a:endParaRPr lang="en-SG" sz="16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 </a:t>
                      </a:r>
                      <a:endParaRPr lang="en-SG" sz="16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Episodic Weakness: Hypokalemic periodic paralysis, hemiplegia migraine, TIA, hypoglycemia</a:t>
                      </a:r>
                      <a:endParaRPr lang="en-SG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822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3075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31A90-344F-ED4F-B1F1-AB56E159E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A160A-5172-8E40-93E3-B2D173328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Headache</a:t>
            </a:r>
          </a:p>
          <a:p>
            <a:r>
              <a:rPr lang="en-US" dirty="0"/>
              <a:t>Giddiness</a:t>
            </a:r>
          </a:p>
          <a:p>
            <a:r>
              <a:rPr lang="en-US" dirty="0"/>
              <a:t>Loss of Consciousness</a:t>
            </a:r>
          </a:p>
          <a:p>
            <a:r>
              <a:rPr lang="en-US" dirty="0"/>
              <a:t>Weakness/Lethargy</a:t>
            </a:r>
          </a:p>
        </p:txBody>
      </p:sp>
    </p:spTree>
    <p:extLst>
      <p:ext uri="{BB962C8B-B14F-4D97-AF65-F5344CB8AC3E}">
        <p14:creationId xmlns:p14="http://schemas.microsoft.com/office/powerpoint/2010/main" val="4103064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72231-AE86-A94D-8ADD-D9B83AEF45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Headache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191C4A-AB19-CC4A-9372-17D925D2BB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89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FB002-342D-014A-A438-359F77D4C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0379C-5091-B144-A5E3-B0ADAE4A0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Primary vs Secondary</a:t>
            </a:r>
          </a:p>
          <a:p>
            <a:r>
              <a:rPr lang="en-US" dirty="0"/>
              <a:t>Red Flags</a:t>
            </a:r>
          </a:p>
          <a:p>
            <a:r>
              <a:rPr lang="en-US" dirty="0"/>
              <a:t>Patterns: Raised ICP features, thunderclap, visual disturbances, hypertension</a:t>
            </a:r>
          </a:p>
          <a:p>
            <a:r>
              <a:rPr lang="en-US" dirty="0"/>
              <a:t>Intracranial vs Extracranial (don’t forget SYSTEMIC things like pheochromocytoma, OSA, </a:t>
            </a:r>
            <a:r>
              <a:rPr lang="en-US" dirty="0" err="1"/>
              <a:t>hyperviscosity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65452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E02DD-4325-084B-A189-1E43D3832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334E328-56C7-954B-899F-5812859762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3969573"/>
              </p:ext>
            </p:extLst>
          </p:nvPr>
        </p:nvGraphicFramePr>
        <p:xfrm>
          <a:off x="378031" y="1234440"/>
          <a:ext cx="11435937" cy="4389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3645">
                  <a:extLst>
                    <a:ext uri="{9D8B030D-6E8A-4147-A177-3AD203B41FA5}">
                      <a16:colId xmlns:a16="http://schemas.microsoft.com/office/drawing/2014/main" val="3978077417"/>
                    </a:ext>
                  </a:extLst>
                </a:gridCol>
                <a:gridCol w="3731694">
                  <a:extLst>
                    <a:ext uri="{9D8B030D-6E8A-4147-A177-3AD203B41FA5}">
                      <a16:colId xmlns:a16="http://schemas.microsoft.com/office/drawing/2014/main" val="684512199"/>
                    </a:ext>
                  </a:extLst>
                </a:gridCol>
                <a:gridCol w="1381191">
                  <a:extLst>
                    <a:ext uri="{9D8B030D-6E8A-4147-A177-3AD203B41FA5}">
                      <a16:colId xmlns:a16="http://schemas.microsoft.com/office/drawing/2014/main" val="1871756797"/>
                    </a:ext>
                  </a:extLst>
                </a:gridCol>
                <a:gridCol w="5009407">
                  <a:extLst>
                    <a:ext uri="{9D8B030D-6E8A-4147-A177-3AD203B41FA5}">
                      <a16:colId xmlns:a16="http://schemas.microsoft.com/office/drawing/2014/main" val="2445916166"/>
                    </a:ext>
                  </a:extLst>
                </a:gridCol>
              </a:tblGrid>
              <a:tr h="264873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Primary Headaches</a:t>
                      </a:r>
                      <a:endParaRPr lang="en-S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Secondary Headaches</a:t>
                      </a:r>
                      <a:endParaRPr lang="en-S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89866"/>
                  </a:ext>
                </a:extLst>
              </a:tr>
              <a:tr h="7946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Migraine</a:t>
                      </a:r>
                      <a:endParaRPr lang="en-S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Preceding light flashes, abnormal smells</a:t>
                      </a:r>
                      <a:endParaRPr lang="en-SG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Prefer dark room</a:t>
                      </a:r>
                      <a:endParaRPr lang="en-S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Red Flags: Progressive, thunderclap (sudden onset, worst ever headache), raised ICP (cough, lying down), neurological symptoms, meningism (neck stiffness, photophobia, rash), constitutional symps (fever, LOW/LOA), extremities of age</a:t>
                      </a:r>
                      <a:endParaRPr lang="en-S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041827"/>
                  </a:ext>
                </a:extLst>
              </a:tr>
              <a:tr h="7946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Cluster</a:t>
                      </a:r>
                      <a:endParaRPr lang="en-S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Unilateral tearing, rhinorrhea, droopy eyelid</a:t>
                      </a:r>
                      <a:endParaRPr lang="en-S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Intracranial</a:t>
                      </a:r>
                      <a:endParaRPr lang="en-S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Vascular (sudden): SAH (APKD), venous sinus thrombosis, pituitary apoplexy, carotid/vertebral artery dissection</a:t>
                      </a:r>
                      <a:endParaRPr lang="en-S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76116"/>
                  </a:ext>
                </a:extLst>
              </a:tr>
              <a:tr h="264873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Tension</a:t>
                      </a:r>
                      <a:endParaRPr lang="en-S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Band like</a:t>
                      </a:r>
                      <a:endParaRPr lang="en-SG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Stressors</a:t>
                      </a:r>
                      <a:endParaRPr lang="en-S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Infection: Meningitis, encephalitis, abscess</a:t>
                      </a:r>
                      <a:endParaRPr lang="en-S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1252709"/>
                  </a:ext>
                </a:extLst>
              </a:tr>
              <a:tr h="5297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Tumour</a:t>
                      </a:r>
                      <a:r>
                        <a:rPr lang="en-US" sz="1800" dirty="0">
                          <a:effectLst/>
                        </a:rPr>
                        <a:t>: Primary, </a:t>
                      </a:r>
                      <a:r>
                        <a:rPr lang="en-US" sz="1800" dirty="0" err="1">
                          <a:effectLst/>
                        </a:rPr>
                        <a:t>haematological</a:t>
                      </a:r>
                      <a:r>
                        <a:rPr lang="en-US" sz="1800" dirty="0">
                          <a:effectLst/>
                        </a:rPr>
                        <a:t> malignancy, metastasis, pituitary (acromegaly)</a:t>
                      </a:r>
                      <a:endParaRPr lang="en-S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6179485"/>
                  </a:ext>
                </a:extLst>
              </a:tr>
              <a:tr h="2648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Others: Benign intracranial hypertension</a:t>
                      </a:r>
                      <a:endParaRPr lang="en-S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2642274"/>
                  </a:ext>
                </a:extLst>
              </a:tr>
              <a:tr h="2648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Extracranial</a:t>
                      </a:r>
                      <a:endParaRPr lang="en-S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GCA, sinusitis, glaucoma, dental</a:t>
                      </a:r>
                      <a:endParaRPr lang="en-S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4477511"/>
                  </a:ext>
                </a:extLst>
              </a:tr>
              <a:tr h="7946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Systemic</a:t>
                      </a:r>
                      <a:endParaRPr lang="en-SG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Hypertension (pheochromocytoma, OSA) medication induced (analgesia, CCB, nitrates), </a:t>
                      </a:r>
                      <a:r>
                        <a:rPr lang="en-US" sz="1800" dirty="0" err="1">
                          <a:effectLst/>
                        </a:rPr>
                        <a:t>hyperviscosity</a:t>
                      </a:r>
                      <a:r>
                        <a:rPr lang="en-US" sz="1800" dirty="0">
                          <a:effectLst/>
                        </a:rPr>
                        <a:t> (polycythemia, </a:t>
                      </a:r>
                      <a:r>
                        <a:rPr lang="en-US" sz="1800" dirty="0" err="1">
                          <a:effectLst/>
                        </a:rPr>
                        <a:t>haem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malig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en-SG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4026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141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E5610-3B3D-0548-A063-9D0667BD2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812A1-EC4E-9744-92E0-1AB1E2B2E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Neuro: </a:t>
            </a:r>
            <a:r>
              <a:rPr lang="en-US" dirty="0" err="1"/>
              <a:t>Cebebral</a:t>
            </a:r>
            <a:r>
              <a:rPr lang="en-US" dirty="0"/>
              <a:t> venous sinus thrombosis (hypercoagulable states), BIH, SAH (b/g APKD)</a:t>
            </a:r>
          </a:p>
          <a:p>
            <a:r>
              <a:rPr lang="en-US" dirty="0"/>
              <a:t>Endocrine: Pituitary apoplexy, pheochromocytoma, acromegaly</a:t>
            </a:r>
          </a:p>
          <a:p>
            <a:r>
              <a:rPr lang="en-US" dirty="0"/>
              <a:t>Rheum: GCA</a:t>
            </a:r>
          </a:p>
          <a:p>
            <a:r>
              <a:rPr lang="en-US" dirty="0"/>
              <a:t>Others: OSA</a:t>
            </a:r>
          </a:p>
        </p:txBody>
      </p:sp>
    </p:spTree>
    <p:extLst>
      <p:ext uri="{BB962C8B-B14F-4D97-AF65-F5344CB8AC3E}">
        <p14:creationId xmlns:p14="http://schemas.microsoft.com/office/powerpoint/2010/main" val="1393521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DD8C5-6126-3C47-B41C-F673378A9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Patterns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C6356-F2C2-F94A-80DA-BE59E82AE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Hypertension: Pheochromocytoma, Hypertension causing HA, CCB use, Raised ICP with Cushing’s reflex, Pituitary </a:t>
            </a:r>
            <a:r>
              <a:rPr lang="en-US" dirty="0" err="1"/>
              <a:t>tumours</a:t>
            </a:r>
            <a:r>
              <a:rPr lang="en-US" dirty="0"/>
              <a:t> with 2’ endocrinopathy (acromegaly, </a:t>
            </a:r>
            <a:r>
              <a:rPr lang="en-US" dirty="0" err="1"/>
              <a:t>cushing’s</a:t>
            </a:r>
            <a:r>
              <a:rPr lang="en-US" dirty="0"/>
              <a:t>)</a:t>
            </a:r>
            <a:endParaRPr lang="en-SG" dirty="0"/>
          </a:p>
          <a:p>
            <a:pPr lvl="0"/>
            <a:r>
              <a:rPr lang="en-US" dirty="0"/>
              <a:t>BOV: GCA, glaucoma, BIH, SOL with visual tract compromise (pituitary </a:t>
            </a:r>
            <a:r>
              <a:rPr lang="en-US" dirty="0" err="1"/>
              <a:t>tumour</a:t>
            </a:r>
            <a:r>
              <a:rPr lang="en-US" dirty="0"/>
              <a:t>, cerebral SOL)</a:t>
            </a:r>
            <a:endParaRPr lang="en-SG" dirty="0"/>
          </a:p>
          <a:p>
            <a:pPr lvl="0"/>
            <a:r>
              <a:rPr lang="en-US" dirty="0"/>
              <a:t>Thunderclap : SAH, cerebral venous sinus thrombosis, cervical artery dissection, reversible cerebral vasoconstriction syndromes</a:t>
            </a:r>
            <a:endParaRPr lang="en-SG" dirty="0"/>
          </a:p>
          <a:p>
            <a:pPr lvl="0"/>
            <a:r>
              <a:rPr lang="en-US" dirty="0"/>
              <a:t>Raised ICP features: SOL (</a:t>
            </a:r>
            <a:r>
              <a:rPr lang="en-US" dirty="0" err="1"/>
              <a:t>rmb</a:t>
            </a:r>
            <a:r>
              <a:rPr lang="en-US" dirty="0"/>
              <a:t> pituitary </a:t>
            </a:r>
            <a:r>
              <a:rPr lang="en-US" dirty="0" err="1"/>
              <a:t>tumour</a:t>
            </a:r>
            <a:r>
              <a:rPr lang="en-US" dirty="0"/>
              <a:t>), BIH, thrombosis/hemorrhage</a:t>
            </a:r>
            <a:endParaRPr lang="en-S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996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72231-AE86-A94D-8ADD-D9B83AEF45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Giddiness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191C4A-AB19-CC4A-9372-17D925D2BB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181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98E30-8DF2-DE45-AA7A-B5B30AAEA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6A257-BBB5-4246-B146-1FECEA583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Big Groups: </a:t>
            </a:r>
          </a:p>
          <a:p>
            <a:pPr lvl="1"/>
            <a:r>
              <a:rPr lang="en-US" dirty="0"/>
              <a:t>Vertiginous (central vs peripheral)</a:t>
            </a:r>
          </a:p>
          <a:p>
            <a:pPr lvl="1"/>
            <a:r>
              <a:rPr lang="en-US" dirty="0"/>
              <a:t>Pre-Syncope (similar causes to syncope)</a:t>
            </a:r>
          </a:p>
          <a:p>
            <a:pPr lvl="1"/>
            <a:r>
              <a:rPr lang="en-US" dirty="0"/>
              <a:t>Light-headedness</a:t>
            </a:r>
          </a:p>
          <a:p>
            <a:r>
              <a:rPr lang="en-US" dirty="0"/>
              <a:t>Pre-syncope causes feature quite significantly – Especially postural hypotension group (</a:t>
            </a:r>
            <a:r>
              <a:rPr lang="en-US" b="1" dirty="0"/>
              <a:t>DM, Drugs, Autonomic, Adrenal Insufficiency, Anemia</a:t>
            </a:r>
            <a:r>
              <a:rPr lang="en-US" dirty="0"/>
              <a:t>)</a:t>
            </a:r>
          </a:p>
          <a:p>
            <a:r>
              <a:rPr lang="en-US" dirty="0"/>
              <a:t>Other conditions: Conduction defects (</a:t>
            </a:r>
            <a:r>
              <a:rPr lang="en-US" dirty="0" err="1"/>
              <a:t>Ank</a:t>
            </a:r>
            <a:r>
              <a:rPr lang="en-US" dirty="0"/>
              <a:t> </a:t>
            </a:r>
            <a:r>
              <a:rPr lang="en-US" dirty="0" err="1"/>
              <a:t>spond</a:t>
            </a:r>
            <a:r>
              <a:rPr lang="en-US" dirty="0"/>
              <a:t>, DM/PM, MD), NF2 with acoustic neuroma, hypoglycemia (adrenal insufficiency, MEN1)</a:t>
            </a:r>
          </a:p>
        </p:txBody>
      </p:sp>
    </p:spTree>
    <p:extLst>
      <p:ext uri="{BB962C8B-B14F-4D97-AF65-F5344CB8AC3E}">
        <p14:creationId xmlns:p14="http://schemas.microsoft.com/office/powerpoint/2010/main" val="168920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1216</Words>
  <Application>Microsoft Macintosh PowerPoint</Application>
  <PresentationFormat>Widescreen</PresentationFormat>
  <Paragraphs>172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Symbol</vt:lpstr>
      <vt:lpstr>Office Theme</vt:lpstr>
      <vt:lpstr> PACES Approaches Ep1: Neurology Approaches (I)</vt:lpstr>
      <vt:lpstr>Content</vt:lpstr>
      <vt:lpstr>Headache</vt:lpstr>
      <vt:lpstr>Approach</vt:lpstr>
      <vt:lpstr>PowerPoint Presentation</vt:lpstr>
      <vt:lpstr>Important Conditions</vt:lpstr>
      <vt:lpstr>Patterns</vt:lpstr>
      <vt:lpstr>Giddiness</vt:lpstr>
      <vt:lpstr>Approach</vt:lpstr>
      <vt:lpstr>PowerPoint Presentation</vt:lpstr>
      <vt:lpstr>Loss of Consciousness</vt:lpstr>
      <vt:lpstr>Approach</vt:lpstr>
      <vt:lpstr>PowerPoint Presentation</vt:lpstr>
      <vt:lpstr>Weakness/Lethargy</vt:lpstr>
      <vt:lpstr>Approach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Neurology Approaches (I)</dc:title>
  <dc:creator>Zhemin Wang</dc:creator>
  <cp:lastModifiedBy>Zhemin Wang</cp:lastModifiedBy>
  <cp:revision>11</cp:revision>
  <dcterms:created xsi:type="dcterms:W3CDTF">2020-06-12T10:22:50Z</dcterms:created>
  <dcterms:modified xsi:type="dcterms:W3CDTF">2020-06-13T04:51:52Z</dcterms:modified>
</cp:coreProperties>
</file>