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0"/>
  </p:normalViewPr>
  <p:slideViewPr>
    <p:cSldViewPr snapToGrid="0" snapToObjects="1" showGuides="1">
      <p:cViewPr varScale="1">
        <p:scale>
          <a:sx n="113" d="100"/>
          <a:sy n="113" d="100"/>
        </p:scale>
        <p:origin x="42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199B9-E279-614C-AAD3-21A54BCB2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CA52E-4453-EA40-9E0F-B37E6CAC1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73599-D966-8444-A68C-D7BDF60B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3E1E4-AB31-8A4F-A34D-620464A8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836B7-EEDC-774A-914F-CF008FAF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3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8AAA-08D8-E94F-BA6A-A86FA997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00C81-44E5-AA45-BCC1-3C0BA48FB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B42DF-82EB-B94C-88E9-931B8CDE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3DADF-343A-2F44-AD02-9B261F60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EACA4-5681-904C-9913-6CF794E17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2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7C9EC-4BDC-BC49-A416-F03AA31BC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3F1C5-F0A5-B641-9F5A-F37EA26AF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F4E0E-AD66-B342-ABEB-BF542893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A3C34-6CB9-9A4E-8593-521664A6F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449D0-508F-5843-938E-75A3F6E9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7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43EB0-8663-D045-ADA0-BF976DAB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2A3AA-6213-4943-95C0-7C374224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EB540-2E33-2C4F-931B-54AC77E1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FCBE6-55E0-EF4B-BE2C-18FDD2EDE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94CE2-B15B-C843-80F7-E13C7176D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C585-5CE0-2049-ABF6-150B96A86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849D8-CB26-DA44-ADC8-2B3B9DC87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431DB-B0F0-6B4A-9450-EACFCCAC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AA266-DA38-5648-AB66-4520306F6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00FAE-E5B3-5A4F-95DD-ED2DEC72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1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7495-6A5D-3245-8579-AA94EB73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257EE-BAF6-8449-8850-E5553DAB8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F73E8-565D-0A4C-A4EC-99DCE0E8C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E55D8-A710-FB45-82C8-43010A68A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C153D-4CAC-C848-A000-7E75A2B7B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633C7-B7F8-DA4F-8DD5-A9819D3E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3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2846-21BD-D84F-BB0C-48FF4336E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5CC59-542D-5444-A183-8813EC9B9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57F83-CDE6-AA42-864C-881165956B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5DD22E-8406-C14C-A23C-942BBD5D0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ADEBAF-28DE-8147-90AE-A5E2F0B3F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40F56D-16FC-4247-A540-23A1BD9A5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FF398-279D-BD41-9454-C238CD10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682E68-AA59-9E4B-9AA5-6D28E3D9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C7FDD-C01F-8F4E-BA73-7345211F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4AD8BB-1E5F-154B-A119-C9FA9096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8FFA86-108A-754B-97C1-9E5CA623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0D0E2-96DB-7C4D-BC66-EE76035F6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44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BFED33-E6B6-3645-A277-31C1D3B25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FBB0FB-26D1-9D41-BCC1-4495FB60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21E32-5FAE-AA41-A9DB-9E107847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9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A79FF-6B50-474A-ADA8-5A811AE7D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2FBA6-7648-134A-B2B3-9F09AE493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16F9F-FC3D-AD4F-B3ED-7367C44CB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69C8B-D631-434C-BE64-1440783E2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0D5B1-4179-2F43-BA3A-05648968A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E6EA7-1865-F248-97DA-CCDEB918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B7FE-C97D-D041-B771-B6A0211D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548A4-4800-464E-99B1-79C3069FC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89AFD-67C1-AD4E-9C92-7493034FF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B14C1-F5D7-CA40-B53E-0102F49ED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ABBE8-6B99-B842-AF2B-7020447DE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CA98A-B3EC-6F47-89C0-9301BD64D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3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037393-1077-7E4C-93B4-124EA9695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85E79-07CB-0749-803D-C31E068BD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BD26A-9D32-0944-A3B5-FC82F34EB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E2D38-2693-5C44-BF2B-C0439CBA9339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66CD0-C1F3-044F-9DD2-AF85F844B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F785-C38E-404A-9EFF-491D81FAF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900BA-620D-724E-81C6-FF22B36E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8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Multiple_endocrine_neoplasia#/media/File:Multiple_endocrine_neoplasia.p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ep2.medbullets.com/gastrointestinal/120177/peutz-jeghers-syndrom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1BB9B-30B2-F24C-AA9F-FC85664FC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Neoplastic Syndromes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FABA5-798C-B648-821B-2EBFD3995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0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2BC3E-A286-BC4B-8E36-ACAD1FDC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3F428-F112-FD44-91BA-57A4B8B42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 Syndrome</a:t>
            </a:r>
          </a:p>
          <a:p>
            <a:r>
              <a:rPr lang="en-US" dirty="0"/>
              <a:t>Von Hippel Lindau</a:t>
            </a:r>
          </a:p>
          <a:p>
            <a:r>
              <a:rPr lang="en-US" dirty="0" err="1"/>
              <a:t>Peutz</a:t>
            </a:r>
            <a:r>
              <a:rPr lang="en-US" dirty="0"/>
              <a:t> </a:t>
            </a:r>
            <a:r>
              <a:rPr lang="en-US" dirty="0" err="1"/>
              <a:t>Jeghers</a:t>
            </a:r>
            <a:r>
              <a:rPr lang="en-US" dirty="0"/>
              <a:t> Syndrome</a:t>
            </a:r>
          </a:p>
          <a:p>
            <a:r>
              <a:rPr lang="en-US" dirty="0"/>
              <a:t>Carcinoid Syndrome</a:t>
            </a:r>
          </a:p>
        </p:txBody>
      </p:sp>
    </p:spTree>
    <p:extLst>
      <p:ext uri="{BB962C8B-B14F-4D97-AF65-F5344CB8AC3E}">
        <p14:creationId xmlns:p14="http://schemas.microsoft.com/office/powerpoint/2010/main" val="190664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E865-0C4B-8E41-88B0-B4BD44ABD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 Syndromes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03BDC-0E3C-C849-8E8F-722DA389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MEN 1: Pituitary, Parathyroid, Pancreas (Insulinoma, </a:t>
            </a:r>
            <a:r>
              <a:rPr lang="en-US" dirty="0" err="1"/>
              <a:t>gastrinoma</a:t>
            </a:r>
            <a:r>
              <a:rPr lang="en-US" dirty="0"/>
              <a:t>, glucagonoma, VIPoma)</a:t>
            </a:r>
            <a:endParaRPr lang="en-SG" dirty="0"/>
          </a:p>
          <a:p>
            <a:pPr lvl="0"/>
            <a:r>
              <a:rPr lang="en-US" dirty="0"/>
              <a:t>MEN 2a: Parathyroid, Pheochromocytoma, Thyroid (Medullary)</a:t>
            </a:r>
            <a:endParaRPr lang="en-SG" dirty="0"/>
          </a:p>
          <a:p>
            <a:pPr lvl="0"/>
            <a:r>
              <a:rPr lang="en-US" dirty="0"/>
              <a:t>MEN 2b: Pheochromocytoma, Thyroid (Medullary), mucosal neuromas/marfanoid body habitus</a:t>
            </a:r>
            <a:endParaRPr lang="en-SG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356394-1A4C-6040-AD54-BF392365C445}"/>
              </a:ext>
            </a:extLst>
          </p:cNvPr>
          <p:cNvSpPr/>
          <p:nvPr/>
        </p:nvSpPr>
        <p:spPr>
          <a:xfrm>
            <a:off x="2595446" y="6492875"/>
            <a:ext cx="70011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200" dirty="0">
                <a:hlinkClick r:id="rId2"/>
              </a:rPr>
              <a:t>https://en.wikipedia.org/wiki/Multiple_endocrine_neoplasia#/media/File:Multiple_endocrine_neoplasia.png</a:t>
            </a:r>
            <a:endParaRPr lang="en-US" sz="1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7B975F-C1B4-D54C-AAED-DA5A499BF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722" y="4100333"/>
            <a:ext cx="2673256" cy="227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0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ADB19-D426-6640-958A-A31834C8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Pheochromocytoma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EB15E-CA77-5C49-B9D7-C6ECEA38B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Associated Syndromes: MEN2, VHL, NF1</a:t>
            </a:r>
            <a:endParaRPr lang="en-SG" dirty="0"/>
          </a:p>
          <a:p>
            <a:pPr lvl="0"/>
            <a:r>
              <a:rPr lang="en-US" dirty="0"/>
              <a:t>Clinical Features: </a:t>
            </a:r>
          </a:p>
          <a:p>
            <a:pPr lvl="1"/>
            <a:r>
              <a:rPr lang="en-US" dirty="0"/>
              <a:t>Triad of: Headache, sweating, palpitations/tachycardia</a:t>
            </a:r>
          </a:p>
          <a:p>
            <a:pPr lvl="1"/>
            <a:r>
              <a:rPr lang="en-US" dirty="0"/>
              <a:t>Hypertension, tremors</a:t>
            </a:r>
            <a:endParaRPr lang="en-SG" dirty="0"/>
          </a:p>
          <a:p>
            <a:pPr lvl="0"/>
            <a:r>
              <a:rPr lang="en-US" dirty="0"/>
              <a:t>Investigations: Urinary and plasma fractionated </a:t>
            </a:r>
            <a:r>
              <a:rPr lang="en-US" dirty="0" err="1"/>
              <a:t>metanephrines</a:t>
            </a:r>
            <a:r>
              <a:rPr lang="en-US" dirty="0"/>
              <a:t> and catecholamines, cross sectional imaging (CT/MRI)</a:t>
            </a:r>
            <a:endParaRPr lang="en-SG" dirty="0"/>
          </a:p>
          <a:p>
            <a:pPr lvl="0"/>
            <a:r>
              <a:rPr lang="en-US" dirty="0"/>
              <a:t>Management: Alpha block with phenoxybenzamine then beta block, surgery after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2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ABA87-116D-2847-984D-6E5745E5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Von Hippel Lindau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3AFDC-2E78-CB49-9E2B-472C19B21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Genetics: AD</a:t>
            </a:r>
            <a:endParaRPr lang="en-SG" sz="4400" dirty="0"/>
          </a:p>
          <a:p>
            <a:pPr lvl="0"/>
            <a:r>
              <a:rPr lang="en-US" dirty="0"/>
              <a:t>Associated Cancers:</a:t>
            </a:r>
            <a:endParaRPr lang="en-SG" sz="4400" dirty="0"/>
          </a:p>
          <a:p>
            <a:pPr lvl="1"/>
            <a:r>
              <a:rPr lang="en-US" dirty="0"/>
              <a:t>PACES Relevant: Pheochromocytoma, Clear Cell RCC, Neuroendocrine </a:t>
            </a:r>
            <a:r>
              <a:rPr lang="en-US" dirty="0" err="1"/>
              <a:t>Tumours</a:t>
            </a:r>
            <a:r>
              <a:rPr lang="en-US" dirty="0"/>
              <a:t> of Pancreas</a:t>
            </a:r>
            <a:endParaRPr lang="en-SG" sz="4000" dirty="0"/>
          </a:p>
          <a:p>
            <a:pPr lvl="1"/>
            <a:r>
              <a:rPr lang="en-US" dirty="0"/>
              <a:t>Others: Retinal hemangioblastomas, papillary cystadenomas of epididymis/broad ligament, middle ear endolymphatic sac </a:t>
            </a:r>
            <a:r>
              <a:rPr lang="en-US" dirty="0" err="1"/>
              <a:t>tumours</a:t>
            </a:r>
            <a:endParaRPr lang="en-SG" sz="4000" dirty="0"/>
          </a:p>
          <a:p>
            <a:pPr lvl="0"/>
            <a:r>
              <a:rPr lang="en-US" dirty="0"/>
              <a:t>Management: Genetic counseling, guideline based surveillance screening, surgery</a:t>
            </a:r>
            <a:endParaRPr lang="en-SG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9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3193-40FD-A142-8159-9E6563EC2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Peutz</a:t>
            </a:r>
            <a:r>
              <a:rPr lang="en-US" dirty="0"/>
              <a:t> </a:t>
            </a:r>
            <a:r>
              <a:rPr lang="en-US" dirty="0" err="1"/>
              <a:t>Jeghers</a:t>
            </a:r>
            <a:r>
              <a:rPr lang="en-US" dirty="0"/>
              <a:t> Syndrome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A4040-2021-8148-A257-EF700DCEE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Genetics: AD – STK 11 gene</a:t>
            </a:r>
            <a:endParaRPr lang="en-SG" dirty="0"/>
          </a:p>
          <a:p>
            <a:pPr lvl="0"/>
            <a:r>
              <a:rPr lang="en-US" dirty="0"/>
              <a:t>Clinical Features: Multiple </a:t>
            </a:r>
            <a:r>
              <a:rPr lang="en-US" dirty="0" err="1"/>
              <a:t>hamartomatous</a:t>
            </a:r>
            <a:r>
              <a:rPr lang="en-US" dirty="0"/>
              <a:t> polyps, mucocutaneous pigmentation (lips, perioral, buccal mucosa, palms, soles), increased risk of GI (colon, pancreas) /non-GI (breast) cancer</a:t>
            </a:r>
            <a:endParaRPr lang="en-SG" dirty="0"/>
          </a:p>
          <a:p>
            <a:pPr lvl="0"/>
            <a:r>
              <a:rPr lang="en-US" dirty="0"/>
              <a:t>Investigations: Genetic testing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C5263-8645-AF4B-9E84-62E0499FD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5298A-D411-0B4B-97D1-3AFDAE8B8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078FDE-1942-4E42-AD1D-F8699AFBFAE1}"/>
              </a:ext>
            </a:extLst>
          </p:cNvPr>
          <p:cNvSpPr/>
          <p:nvPr/>
        </p:nvSpPr>
        <p:spPr>
          <a:xfrm>
            <a:off x="1755422" y="5807631"/>
            <a:ext cx="868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SG" dirty="0">
                <a:hlinkClick r:id="rId2"/>
              </a:rPr>
              <a:t>https://step2.medbullets.com/gastrointestinal/120177/peutz-jeghers-syndrome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360F4D-9690-4D43-864A-C8CA52251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9250" y="1631950"/>
            <a:ext cx="6413500" cy="359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4C0E-0B04-3640-854D-DC4333AA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Carcinoid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1ED01-A37D-0B44-8E29-6DBCEB1B7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Causes: Usually small bowel neuroendocrine </a:t>
            </a:r>
            <a:r>
              <a:rPr lang="en-US" dirty="0" err="1"/>
              <a:t>tumours</a:t>
            </a:r>
            <a:r>
              <a:rPr lang="en-US" dirty="0"/>
              <a:t>; but can be gastric and lung too. Usually by the time carcinoid syndrome presents, there is liver metastases; symptoms are due to secretion of hormonal products like serotonin/prostaglandin/histamine</a:t>
            </a:r>
            <a:endParaRPr lang="en-SG" dirty="0"/>
          </a:p>
          <a:p>
            <a:pPr lvl="0"/>
            <a:r>
              <a:rPr lang="en-US" dirty="0"/>
              <a:t>Clinical Features: Flushing, diarrhea, bronchospasm, right sided cardiac valve disease </a:t>
            </a:r>
            <a:endParaRPr lang="en-SG" dirty="0"/>
          </a:p>
          <a:p>
            <a:pPr lvl="0"/>
            <a:r>
              <a:rPr lang="en-US" dirty="0" err="1"/>
              <a:t>Invx</a:t>
            </a:r>
            <a:r>
              <a:rPr lang="en-US" dirty="0"/>
              <a:t>: 24H urinary collection of 5-HIAA (</a:t>
            </a:r>
            <a:r>
              <a:rPr lang="en-US" dirty="0" err="1"/>
              <a:t>hydroxyindoleacetic</a:t>
            </a:r>
            <a:r>
              <a:rPr lang="en-US" dirty="0"/>
              <a:t> acid), diagnostic imaging (with radiolabeled somatostatin analogs)</a:t>
            </a:r>
            <a:endParaRPr lang="en-SG" dirty="0"/>
          </a:p>
          <a:p>
            <a:pPr lvl="0"/>
            <a:r>
              <a:rPr lang="en-US" dirty="0"/>
              <a:t>Management: Treatment of underlying cancer in consult with oncologist, somatostatin analogues like octreotide for </a:t>
            </a:r>
            <a:r>
              <a:rPr lang="en-US" dirty="0" err="1"/>
              <a:t>cardinoid</a:t>
            </a:r>
            <a:r>
              <a:rPr lang="en-US" dirty="0"/>
              <a:t> syndrome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8325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349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Neoplastic Syndromes</vt:lpstr>
      <vt:lpstr>Overview</vt:lpstr>
      <vt:lpstr>MEN Syndromes</vt:lpstr>
      <vt:lpstr>Pheochromocytoma</vt:lpstr>
      <vt:lpstr>Von Hippel Lindau</vt:lpstr>
      <vt:lpstr>Peutz Jeghers Syndrome</vt:lpstr>
      <vt:lpstr>PowerPoint Presentation</vt:lpstr>
      <vt:lpstr>Carcinoid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 5 Hereditary Disorders (II)</dc:title>
  <dc:creator>Zhemin Wang</dc:creator>
  <cp:lastModifiedBy>Zhemin Wang</cp:lastModifiedBy>
  <cp:revision>7</cp:revision>
  <dcterms:created xsi:type="dcterms:W3CDTF">2020-05-22T03:46:25Z</dcterms:created>
  <dcterms:modified xsi:type="dcterms:W3CDTF">2020-05-23T12:15:56Z</dcterms:modified>
</cp:coreProperties>
</file>