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4"/>
    <p:restoredTop sz="94583"/>
  </p:normalViewPr>
  <p:slideViewPr>
    <p:cSldViewPr snapToGrid="0" snapToObjects="1" showGuides="1">
      <p:cViewPr varScale="1">
        <p:scale>
          <a:sx n="100" d="100"/>
          <a:sy n="100" d="100"/>
        </p:scale>
        <p:origin x="192" y="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06F96-1944-5E41-8F45-704D80DF3F7C}" type="datetimeFigureOut">
              <a:rPr lang="en-US" smtClean="0"/>
              <a:t>8/16/20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6AEEE-E263-9A4F-9DDA-D7F5ABFCC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6AEEE-E263-9A4F-9DDA-D7F5ABFCC9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84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Ep10:</a:t>
            </a:r>
            <a:br>
              <a:rPr lang="en-US" dirty="0"/>
            </a:br>
            <a:r>
              <a:rPr lang="en-US" dirty="0"/>
              <a:t>Miscellaneous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Fever</a:t>
            </a:r>
          </a:p>
          <a:p>
            <a:pPr lvl="0"/>
            <a:r>
              <a:rPr lang="en-US" dirty="0"/>
              <a:t>Itch</a:t>
            </a:r>
          </a:p>
          <a:p>
            <a:pPr lvl="0"/>
            <a:r>
              <a:rPr lang="en-US" dirty="0"/>
              <a:t>Periorbital Swelling</a:t>
            </a:r>
            <a:endParaRPr lang="en-SG" dirty="0"/>
          </a:p>
          <a:p>
            <a:pPr lvl="0"/>
            <a:r>
              <a:rPr lang="en-US" dirty="0"/>
              <a:t>Rash</a:t>
            </a:r>
            <a:endParaRPr lang="en-SG" dirty="0"/>
          </a:p>
          <a:p>
            <a:pPr lvl="0"/>
            <a:r>
              <a:rPr lang="en-US" dirty="0"/>
              <a:t>Ulcers</a:t>
            </a:r>
            <a:endParaRPr lang="en-SG" dirty="0"/>
          </a:p>
          <a:p>
            <a:pPr marL="0" lvl="0" indent="0">
              <a:buNone/>
            </a:pPr>
            <a:r>
              <a:rPr lang="en-S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D3B0-1E02-DD41-89A0-759819AC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55083-FEEE-8349-AAA1-AFAD1188F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Important Features: Travel, Immunosuppression on b/g autoimmune disease/transplant, HIV (seroconversion, OIs)</a:t>
            </a:r>
          </a:p>
          <a:p>
            <a:pPr lvl="1"/>
            <a:r>
              <a:rPr lang="en-US" sz="2200" dirty="0"/>
              <a:t>In context of immunosuppression, common infections like CAP still commonest, but must consider OIs and </a:t>
            </a:r>
            <a:r>
              <a:rPr lang="en-US" sz="2200" dirty="0" err="1"/>
              <a:t>haematological</a:t>
            </a:r>
            <a:r>
              <a:rPr lang="en-US" sz="2200" dirty="0"/>
              <a:t> malignancies</a:t>
            </a:r>
            <a:endParaRPr lang="en-SG" sz="2200" dirty="0"/>
          </a:p>
          <a:p>
            <a:pPr lvl="1"/>
            <a:r>
              <a:rPr lang="en-US" sz="2200" dirty="0"/>
              <a:t>Fever with lymphadenopathy: HIV, TB, lymphoma, sarcoidosis, autoimmune, viruses (CMV, EBV)</a:t>
            </a:r>
            <a:endParaRPr lang="en-SG" sz="2600" dirty="0"/>
          </a:p>
          <a:p>
            <a:r>
              <a:rPr lang="en-US" sz="2600" dirty="0"/>
              <a:t>Etiologies</a:t>
            </a:r>
          </a:p>
          <a:p>
            <a:pPr lvl="1"/>
            <a:r>
              <a:rPr lang="en-US" sz="2200" dirty="0"/>
              <a:t>Infection: Bacterial, viral, fungal, parasitic</a:t>
            </a:r>
            <a:endParaRPr lang="en-SG" sz="2200" dirty="0"/>
          </a:p>
          <a:p>
            <a:pPr lvl="1"/>
            <a:r>
              <a:rPr lang="en-US" sz="2200" dirty="0"/>
              <a:t>Malignancy: </a:t>
            </a:r>
            <a:r>
              <a:rPr lang="en-US" sz="2200" dirty="0" err="1"/>
              <a:t>Haematological</a:t>
            </a:r>
            <a:r>
              <a:rPr lang="en-US" sz="2200" dirty="0"/>
              <a:t> (B symptoms), </a:t>
            </a:r>
            <a:r>
              <a:rPr lang="en-US" sz="2200" dirty="0" err="1"/>
              <a:t>tumour</a:t>
            </a:r>
            <a:r>
              <a:rPr lang="en-US" sz="2200" dirty="0"/>
              <a:t> fever</a:t>
            </a:r>
            <a:endParaRPr lang="en-SG" sz="2200" dirty="0"/>
          </a:p>
          <a:p>
            <a:pPr lvl="1"/>
            <a:r>
              <a:rPr lang="en-US" sz="2200" dirty="0"/>
              <a:t>CTD/Autoimmune disorders – inclusive of sarcoidosis</a:t>
            </a:r>
            <a:endParaRPr lang="en-SG" sz="2200" dirty="0"/>
          </a:p>
          <a:p>
            <a:pPr lvl="1"/>
            <a:r>
              <a:rPr lang="en-US" sz="2200" dirty="0"/>
              <a:t>Hyperthyroidism (subacute thyroiditis, thyroid storm)</a:t>
            </a:r>
            <a:endParaRPr lang="en-SG" sz="2200" dirty="0"/>
          </a:p>
          <a:p>
            <a:pPr lvl="1"/>
            <a:r>
              <a:rPr lang="en-US" sz="2200" dirty="0"/>
              <a:t>Drug fever</a:t>
            </a:r>
          </a:p>
          <a:p>
            <a:pPr lvl="1"/>
            <a:r>
              <a:rPr lang="en-US" sz="2200" dirty="0"/>
              <a:t>Central fever</a:t>
            </a:r>
            <a:endParaRPr lang="en-SG" sz="22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9530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9C80-48A2-8543-BB89-797D84F4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2AC7D-C2AE-2B42-AB5D-5FB252EB8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Prolonged: </a:t>
            </a:r>
            <a:r>
              <a:rPr lang="en-US" b="1" dirty="0"/>
              <a:t>TB, IE, abscess, HIV (with OI), Malaria</a:t>
            </a:r>
            <a:endParaRPr lang="en-SG" sz="4400" dirty="0"/>
          </a:p>
          <a:p>
            <a:r>
              <a:rPr lang="en-US" dirty="0" err="1"/>
              <a:t>Localising</a:t>
            </a:r>
            <a:r>
              <a:rPr lang="en-US" dirty="0"/>
              <a:t> questions: CNS (headache, neck stiffness, photophobia), Upper </a:t>
            </a:r>
            <a:r>
              <a:rPr lang="en-US" dirty="0" err="1"/>
              <a:t>respi</a:t>
            </a:r>
            <a:r>
              <a:rPr lang="en-US" dirty="0"/>
              <a:t> (RN, blocked nose, ear pain/discharge), dental (gum pain, tooth pain), </a:t>
            </a:r>
            <a:r>
              <a:rPr lang="en-US" dirty="0" err="1"/>
              <a:t>respi</a:t>
            </a:r>
            <a:r>
              <a:rPr lang="en-US" dirty="0"/>
              <a:t> (cough, SOB), cardiac (fluid overload, embolic phenomenon), GI (jaundice, odynophagia, diarrhea, vomiting), GU (dysuria, back pain, discharge), soft tissue (rash, skin redness), bone/joint pain</a:t>
            </a:r>
            <a:endParaRPr lang="en-SG" sz="4400" dirty="0"/>
          </a:p>
          <a:p>
            <a:r>
              <a:rPr lang="en-US" dirty="0"/>
              <a:t>Travel history important – soil/water exposure, animal exposure, food exposure, vaccinations, malaria prophylaxis</a:t>
            </a:r>
            <a:endParaRPr lang="en-SG" sz="4400" dirty="0"/>
          </a:p>
          <a:p>
            <a:pPr lvl="1"/>
            <a:r>
              <a:rPr lang="en-US" dirty="0"/>
              <a:t>Malaria – CNS involvement, hemolytic anemia, liver dysfunction. Giemsa microscopy, antigen/molecular based tests. Treatment depends on resistance epidemiology, usually chloroquine, if res can give </a:t>
            </a:r>
            <a:r>
              <a:rPr lang="en-US" dirty="0" err="1"/>
              <a:t>malarone</a:t>
            </a:r>
            <a:r>
              <a:rPr lang="en-US" dirty="0"/>
              <a:t>/mefloquine/quinine based therapy</a:t>
            </a:r>
            <a:endParaRPr lang="en-SG" sz="4000" dirty="0"/>
          </a:p>
          <a:p>
            <a:pPr lvl="1"/>
            <a:r>
              <a:rPr lang="en-US" dirty="0"/>
              <a:t>Typhoid – GI (constipation/diarrhea), relative bradycardia, rose spots, hepatosplenomegaly, BGIT. Blood and stool cultures. Treat with ceftriaxone.</a:t>
            </a:r>
            <a:endParaRPr lang="en-SG" sz="4000" dirty="0"/>
          </a:p>
          <a:p>
            <a:pPr lvl="1"/>
            <a:r>
              <a:rPr lang="en-US" dirty="0"/>
              <a:t>Leptospirosis – A/w freshwater swimming. Conjunctival suffusion, Weil’s disease (jaundice, renal impairment), other involvement (aseptic meningitis, ARDS/pulmonary hemorrhage). Labs can have </a:t>
            </a:r>
            <a:r>
              <a:rPr lang="en-US" dirty="0" err="1"/>
              <a:t>cytopenias</a:t>
            </a:r>
            <a:r>
              <a:rPr lang="en-US" dirty="0"/>
              <a:t>, hyponatremia, transaminitis, renal impairment. Diagnosed with serology, molecular tests, cultures. Treat with doxycycline or azithromycin.</a:t>
            </a:r>
            <a:endParaRPr lang="en-SG" sz="4000" dirty="0"/>
          </a:p>
          <a:p>
            <a:pPr lvl="1"/>
            <a:r>
              <a:rPr lang="en-US" dirty="0"/>
              <a:t>Rickettsia – Rat exposure. Non specific, non localizing symptoms. Labs can have thrombocytopenia, transaminitis, normal white cell/neutrophil count. Diagnosed on serology. Treat with doxycycline</a:t>
            </a:r>
            <a:endParaRPr lang="en-SG" sz="4000" dirty="0"/>
          </a:p>
          <a:p>
            <a:r>
              <a:rPr lang="en-US" dirty="0"/>
              <a:t>Sexual history: Married? Number of partners? Gender? Oral/anal/vaginal? Receptive vs penetrative?</a:t>
            </a:r>
            <a:endParaRPr lang="en-SG" sz="4400" dirty="0"/>
          </a:p>
          <a:p>
            <a:r>
              <a:rPr lang="en-US" dirty="0"/>
              <a:t>Transfusions, tattoos, IVDA</a:t>
            </a:r>
            <a:endParaRPr lang="en-SG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8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1793-7BD7-5A41-A120-936CDDD40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CE8C-1226-D84C-9EE8-CB6BEFC1F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Localised</a:t>
            </a:r>
            <a:r>
              <a:rPr lang="en-US" dirty="0"/>
              <a:t> Rash: Eczema, urticaria, scabies, fungal rash</a:t>
            </a:r>
            <a:endParaRPr lang="en-SG" dirty="0"/>
          </a:p>
          <a:p>
            <a:pPr lvl="0"/>
            <a:r>
              <a:rPr lang="en-US" dirty="0"/>
              <a:t>Systemic disease: Cholestasis, ESRF with uremia, PRV (erythromelalgia – hands pain with erythema/pallor/cyanosis), </a:t>
            </a:r>
            <a:r>
              <a:rPr lang="en-US" dirty="0" err="1"/>
              <a:t>mastocytosis</a:t>
            </a:r>
            <a:r>
              <a:rPr lang="en-US" dirty="0"/>
              <a:t>, hyper/hypothyroidism</a:t>
            </a:r>
            <a:endParaRPr lang="en-SG" dirty="0"/>
          </a:p>
          <a:p>
            <a:pPr lvl="0"/>
            <a:r>
              <a:rPr lang="en-US" dirty="0"/>
              <a:t>Drugs (opioids, alcohol withdrawal)</a:t>
            </a:r>
            <a:endParaRPr lang="en-SG" dirty="0"/>
          </a:p>
          <a:p>
            <a:pPr lvl="0"/>
            <a:r>
              <a:rPr lang="en-US" dirty="0"/>
              <a:t>Psychogenic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3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0285-9F37-C449-9F1C-1E1FB320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Eye Swelling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096B-CACC-6E4C-AC49-8E086CBBF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Pressure related: Thyroid eye disease, SVCO, retroorbital </a:t>
            </a:r>
            <a:r>
              <a:rPr lang="en-US" dirty="0" err="1"/>
              <a:t>tumour</a:t>
            </a:r>
            <a:endParaRPr lang="en-SG" dirty="0"/>
          </a:p>
          <a:p>
            <a:r>
              <a:rPr lang="en-US" dirty="0"/>
              <a:t>Rash: Dermatomyositis</a:t>
            </a:r>
          </a:p>
          <a:p>
            <a:pPr lvl="0"/>
            <a:r>
              <a:rPr lang="en-US" dirty="0"/>
              <a:t>Anasarca: Nephrotic Syndrome</a:t>
            </a:r>
            <a:endParaRPr lang="en-SG" dirty="0"/>
          </a:p>
          <a:p>
            <a:pPr lvl="0"/>
            <a:r>
              <a:rPr lang="en-US" dirty="0"/>
              <a:t>True Angioedema</a:t>
            </a:r>
          </a:p>
          <a:p>
            <a:pPr lvl="1"/>
            <a:r>
              <a:rPr lang="en-US" dirty="0"/>
              <a:t>Histamine mediated: Allergy/Anaphylaxis, NSAID</a:t>
            </a:r>
          </a:p>
          <a:p>
            <a:pPr lvl="1"/>
            <a:r>
              <a:rPr lang="en-US" dirty="0"/>
              <a:t>Bradykinin mediated: </a:t>
            </a:r>
            <a:r>
              <a:rPr lang="en-US" dirty="0" err="1"/>
              <a:t>ACEi</a:t>
            </a:r>
            <a:r>
              <a:rPr lang="en-US" dirty="0"/>
              <a:t>/ARB, hereditary angioedema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2737-9B37-4B46-B375-BBB09C8B5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9A540-8742-E245-8EE9-922D16B3D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Nodular Facial: Lupus pernio (sarcoid), adenoma </a:t>
            </a:r>
            <a:r>
              <a:rPr lang="en-US" dirty="0" err="1"/>
              <a:t>sebaceum</a:t>
            </a:r>
            <a:r>
              <a:rPr lang="en-US" dirty="0"/>
              <a:t> (tuberous sclerosis), acne (Cushing’s), discoid lupus</a:t>
            </a:r>
            <a:endParaRPr lang="en-SG" sz="4400" dirty="0"/>
          </a:p>
          <a:p>
            <a:pPr lvl="0"/>
            <a:r>
              <a:rPr lang="en-US" dirty="0"/>
              <a:t>Bullous/Vesicular</a:t>
            </a:r>
            <a:endParaRPr lang="en-SG" sz="4400" dirty="0"/>
          </a:p>
          <a:p>
            <a:pPr lvl="1"/>
            <a:r>
              <a:rPr lang="en-US" dirty="0"/>
              <a:t>Infective: Viral (herpes), bacterial (Staph scalded skin syndrome)</a:t>
            </a:r>
            <a:endParaRPr lang="en-SG" sz="4000" dirty="0"/>
          </a:p>
          <a:p>
            <a:pPr lvl="1"/>
            <a:r>
              <a:rPr lang="en-US" dirty="0"/>
              <a:t>Inflammatory: SLE, pemphigus, pemphigoid, vasculitis</a:t>
            </a:r>
            <a:endParaRPr lang="en-SG" sz="4000" dirty="0"/>
          </a:p>
          <a:p>
            <a:pPr lvl="1"/>
            <a:r>
              <a:rPr lang="en-US" dirty="0"/>
              <a:t>Neoplastic: Paraneoplastic pemphigus</a:t>
            </a:r>
            <a:endParaRPr lang="en-SG" sz="4000" dirty="0"/>
          </a:p>
          <a:p>
            <a:pPr lvl="1"/>
            <a:r>
              <a:rPr lang="en-US" dirty="0"/>
              <a:t>Metabolic: Cutaneous porphyria (</a:t>
            </a:r>
            <a:r>
              <a:rPr lang="en-US" dirty="0" err="1"/>
              <a:t>photosen</a:t>
            </a:r>
            <a:r>
              <a:rPr lang="en-US" dirty="0"/>
              <a:t>, worsened by alcohol), celiac</a:t>
            </a:r>
            <a:endParaRPr lang="en-SG" sz="4000" dirty="0"/>
          </a:p>
          <a:p>
            <a:pPr lvl="1"/>
            <a:r>
              <a:rPr lang="en-US" dirty="0"/>
              <a:t>Drugs: SJS/TENS, FDE</a:t>
            </a:r>
            <a:endParaRPr lang="en-SG" sz="4000" dirty="0"/>
          </a:p>
          <a:p>
            <a:pPr lvl="1"/>
            <a:r>
              <a:rPr lang="en-US" dirty="0"/>
              <a:t>Others: Contact dermatitis</a:t>
            </a:r>
            <a:endParaRPr lang="en-SG" sz="4000" dirty="0"/>
          </a:p>
          <a:p>
            <a:pPr lvl="0"/>
            <a:r>
              <a:rPr lang="en-US" dirty="0"/>
              <a:t>Livedo Reticularis</a:t>
            </a:r>
            <a:endParaRPr lang="en-SG" sz="4400" dirty="0"/>
          </a:p>
          <a:p>
            <a:pPr lvl="1"/>
            <a:r>
              <a:rPr lang="en-US" dirty="0"/>
              <a:t>Infective: Hep C - Cryoglobulinemia</a:t>
            </a:r>
            <a:endParaRPr lang="en-SG" sz="4000" dirty="0"/>
          </a:p>
          <a:p>
            <a:pPr lvl="1"/>
            <a:r>
              <a:rPr lang="en-US" dirty="0"/>
              <a:t>Inflammatory: SLE, APS, Vasculitis</a:t>
            </a:r>
            <a:endParaRPr lang="en-SG" sz="4000" dirty="0"/>
          </a:p>
          <a:p>
            <a:pPr lvl="1"/>
            <a:r>
              <a:rPr lang="en-US" dirty="0"/>
              <a:t>Neoplastic: Hematological malignancies (PRV, ET), Multiple Myeloma</a:t>
            </a:r>
            <a:endParaRPr lang="en-SG" sz="4000" dirty="0"/>
          </a:p>
          <a:p>
            <a:pPr lvl="1"/>
            <a:r>
              <a:rPr lang="en-US" dirty="0"/>
              <a:t>Others: Hypercoagulable states, embolic disease (cholesterol, septic)</a:t>
            </a:r>
            <a:endParaRPr lang="en-SG" sz="4000" dirty="0"/>
          </a:p>
        </p:txBody>
      </p:sp>
    </p:spTree>
    <p:extLst>
      <p:ext uri="{BB962C8B-B14F-4D97-AF65-F5344CB8AC3E}">
        <p14:creationId xmlns:p14="http://schemas.microsoft.com/office/powerpoint/2010/main" val="115322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2737-9B37-4B46-B375-BBB09C8B5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9A540-8742-E245-8EE9-922D16B3D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Erythema Nodosum</a:t>
            </a:r>
            <a:endParaRPr lang="en-SG" sz="4400" dirty="0"/>
          </a:p>
          <a:p>
            <a:pPr lvl="1"/>
            <a:r>
              <a:rPr lang="en-US" dirty="0"/>
              <a:t>Idiopathic</a:t>
            </a:r>
            <a:endParaRPr lang="en-SG" sz="4000" dirty="0"/>
          </a:p>
          <a:p>
            <a:pPr lvl="1"/>
            <a:r>
              <a:rPr lang="en-US" dirty="0"/>
              <a:t>Infection: TB, streptococcal, mycoplasma</a:t>
            </a:r>
            <a:endParaRPr lang="en-SG" sz="4000" dirty="0"/>
          </a:p>
          <a:p>
            <a:pPr lvl="1"/>
            <a:r>
              <a:rPr lang="en-US" dirty="0"/>
              <a:t>Inflammatory: IBD, </a:t>
            </a:r>
            <a:r>
              <a:rPr lang="en-US" dirty="0" err="1"/>
              <a:t>Behcet’s</a:t>
            </a:r>
            <a:r>
              <a:rPr lang="en-US" dirty="0"/>
              <a:t>, Sarcoid</a:t>
            </a:r>
            <a:endParaRPr lang="en-SG" sz="4000" dirty="0"/>
          </a:p>
          <a:p>
            <a:pPr lvl="1"/>
            <a:r>
              <a:rPr lang="en-US" dirty="0"/>
              <a:t>Neoplastic: NHL, pancreatic, carcinoid</a:t>
            </a:r>
            <a:endParaRPr lang="en-SG" sz="4000" dirty="0"/>
          </a:p>
          <a:p>
            <a:pPr lvl="1"/>
            <a:r>
              <a:rPr lang="en-US" dirty="0"/>
              <a:t>Endocrine: Pregnancy</a:t>
            </a:r>
            <a:endParaRPr lang="en-SG" sz="4000" dirty="0"/>
          </a:p>
          <a:p>
            <a:pPr lvl="1"/>
            <a:r>
              <a:rPr lang="en-US" dirty="0"/>
              <a:t>Drugs: OCP</a:t>
            </a:r>
            <a:endParaRPr lang="en-SG" sz="4000" dirty="0"/>
          </a:p>
          <a:p>
            <a:pPr lvl="0"/>
            <a:r>
              <a:rPr lang="en-US" dirty="0"/>
              <a:t>Pyoderma Gangrenosum</a:t>
            </a:r>
            <a:endParaRPr lang="en-SG" sz="4400" dirty="0"/>
          </a:p>
          <a:p>
            <a:pPr lvl="1"/>
            <a:r>
              <a:rPr lang="en-US" dirty="0"/>
              <a:t>Inflammatory: IBD (UC&gt;Crohn’s), RA</a:t>
            </a:r>
            <a:endParaRPr lang="en-SG" sz="4000" dirty="0"/>
          </a:p>
          <a:p>
            <a:pPr lvl="1"/>
            <a:r>
              <a:rPr lang="en-US" dirty="0"/>
              <a:t>Neoplastic: </a:t>
            </a:r>
            <a:r>
              <a:rPr lang="en-US" dirty="0" err="1"/>
              <a:t>Haematological</a:t>
            </a:r>
            <a:r>
              <a:rPr lang="en-US" dirty="0"/>
              <a:t> malignancies</a:t>
            </a:r>
            <a:endParaRPr lang="en-SG" sz="4000" dirty="0"/>
          </a:p>
          <a:p>
            <a:pPr lvl="0"/>
            <a:r>
              <a:rPr lang="en-US" dirty="0" err="1"/>
              <a:t>Hyperigmentation</a:t>
            </a:r>
            <a:r>
              <a:rPr lang="en-US" dirty="0"/>
              <a:t>: Addison’s, Haemochromatosis, Amiodarone</a:t>
            </a:r>
            <a:endParaRPr lang="en-SG" sz="4400" dirty="0"/>
          </a:p>
          <a:p>
            <a:pPr lvl="0"/>
            <a:r>
              <a:rPr lang="en-US" dirty="0"/>
              <a:t>Hypopigmentation: Vitiligo, </a:t>
            </a:r>
            <a:r>
              <a:rPr lang="en-US" dirty="0" err="1"/>
              <a:t>Ashleaf</a:t>
            </a:r>
            <a:r>
              <a:rPr lang="en-US" dirty="0"/>
              <a:t> macule (tuberous sclerosis), leprosy, sarcoidosis, tinea versicolor</a:t>
            </a:r>
            <a:endParaRPr lang="en-SG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5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2EC83-AFAA-5B4F-B52F-D45A58417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ADC9-C853-174F-8999-61202E255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Aphthous ulcers</a:t>
            </a:r>
            <a:endParaRPr lang="en-SG" dirty="0"/>
          </a:p>
          <a:p>
            <a:pPr lvl="0"/>
            <a:r>
              <a:rPr lang="en-US" dirty="0"/>
              <a:t>Infective: HIV with oral thrush, STIs (syphilis, herpes), viral (HFMD, herpangina)</a:t>
            </a:r>
            <a:endParaRPr lang="en-SG" dirty="0"/>
          </a:p>
          <a:p>
            <a:pPr lvl="0"/>
            <a:r>
              <a:rPr lang="en-US" dirty="0"/>
              <a:t>Inflammatory: SLE, </a:t>
            </a:r>
            <a:r>
              <a:rPr lang="en-US" dirty="0" err="1"/>
              <a:t>behcet’s</a:t>
            </a:r>
            <a:r>
              <a:rPr lang="en-US" dirty="0"/>
              <a:t>, IBD, pemphigus/pemphigoid</a:t>
            </a:r>
            <a:endParaRPr lang="en-SG" dirty="0"/>
          </a:p>
          <a:p>
            <a:pPr lvl="0"/>
            <a:r>
              <a:rPr lang="en-US" dirty="0"/>
              <a:t>Neoplastic: Tongue SCC</a:t>
            </a:r>
            <a:endParaRPr lang="en-SG" dirty="0"/>
          </a:p>
          <a:p>
            <a:pPr lvl="0"/>
            <a:r>
              <a:rPr lang="en-US" dirty="0"/>
              <a:t>Metabolic: B12/folate deficiency (B12 more glossitis, folate more mouth ulcers)</a:t>
            </a:r>
            <a:endParaRPr lang="en-SG" dirty="0"/>
          </a:p>
          <a:p>
            <a:pPr lvl="0"/>
            <a:r>
              <a:rPr lang="en-US" dirty="0"/>
              <a:t>Drugs: Inhaled corticosteroids, SJS/TENS, </a:t>
            </a:r>
            <a:r>
              <a:rPr lang="en-US" b="1" dirty="0"/>
              <a:t>methotrexate</a:t>
            </a:r>
            <a:r>
              <a:rPr lang="en-US" dirty="0"/>
              <a:t>, </a:t>
            </a:r>
            <a:r>
              <a:rPr lang="en-US" b="1" dirty="0" err="1"/>
              <a:t>thionamides</a:t>
            </a:r>
            <a:r>
              <a:rPr lang="en-US" b="1" dirty="0"/>
              <a:t> (causing agranulocytosis)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0342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2613</TotalTime>
  <Words>747</Words>
  <Application>Microsoft Macintosh PowerPoint</Application>
  <PresentationFormat>Widescreen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PACES Approaches Ep10: Miscellaneous Approaches</vt:lpstr>
      <vt:lpstr>Approaches</vt:lpstr>
      <vt:lpstr>Fever</vt:lpstr>
      <vt:lpstr>Infections</vt:lpstr>
      <vt:lpstr>Itch</vt:lpstr>
      <vt:lpstr>Eye Swelling</vt:lpstr>
      <vt:lpstr>Rash</vt:lpstr>
      <vt:lpstr>Rash</vt:lpstr>
      <vt:lpstr>Ulcers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66</cp:revision>
  <dcterms:created xsi:type="dcterms:W3CDTF">2020-06-27T11:48:26Z</dcterms:created>
  <dcterms:modified xsi:type="dcterms:W3CDTF">2020-08-16T14:00:59Z</dcterms:modified>
</cp:coreProperties>
</file>