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 showGuides="1">
      <p:cViewPr varScale="1">
        <p:scale>
          <a:sx n="114" d="100"/>
          <a:sy n="114" d="100"/>
        </p:scale>
        <p:origin x="3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6F33-3D2A-2149-A4EC-FC0EBD8A5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B298C-FE2F-5A47-B8D6-6E48FB087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A8DD-A047-DB42-A938-62066AB2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D51F-9213-3E4B-A263-B18394AC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B64C-0E8C-6F4C-9CAB-70DD72D5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0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C532-FA16-444F-ADEC-445DC9FF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64A73-40CC-2043-B740-776E0A074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D74F-F94F-304E-9403-FC60E548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2DFF7-DE3D-6942-9D7A-DE2B731A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1682-8C36-FB4C-84CD-2F5FCE69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E09A7-D1ED-3746-9088-5ECED974D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98CDA-FEB1-5446-B6E9-1A5700F8F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0740-1242-474A-B48D-4CBAF3FA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8591-9901-D345-B779-0DEF7F64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E0FB-6538-AE4A-A9AC-86869D41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76BE-2289-8045-9C9A-3D2E0386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DFBE-4F8C-8841-B3EF-425E5559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E051E-9AEE-794D-978C-EE21B314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F2BE0-E94C-B449-BD78-D4C43BB6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D750-56A8-4244-8346-F04B7286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4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F527-84CC-6948-8255-88411D85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1C914-1390-A04C-B2DB-25D5364F6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20626-490F-0848-9EE2-04C726ED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D83F-0EB6-F84C-863E-89D8C79D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8C555-D962-0D48-B01F-ED9FF9ED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9E7-FFED-0E4B-A067-167DC62C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0CCC1-C377-7447-BFE6-92A00C2CB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F4428-DB8E-9941-B001-B0073798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21CAB-84AC-6646-BE29-BCC5984F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6A575-D4E0-FA4D-B595-2771DD36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9DA1-28C1-E141-8F82-0F28DB4B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FD10-9548-664F-9EB7-4A21D4EE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0488-F727-5A40-9F7C-07A3565D4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92404-FECC-3444-9FC9-C57EA935A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29081-06A5-664D-A8B2-86B464937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49FC3-9B73-6847-ABFC-344867B3D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CFBDC-BDD7-ED43-BEC2-2680624B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3CAE4-9833-2941-B1FB-E9A321D7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157C7-E886-684F-90DC-B4D1A58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FA30-A41A-1141-BEEB-4DF4954F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E9D1B-CDF6-5C41-87E1-FAE9B042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544DB-1F51-7347-AFE7-20EC4EA2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BCD68-BC88-AD4B-A84A-D01C0656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6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A7F38-A31F-3A42-AE37-128E49B7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2AFC7-23EA-6242-BE86-9AA801EB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EF8BA-C69A-714B-AEB8-EFA14CB9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EDC7-EDF0-D645-87E2-85032B67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AC302-5858-BE41-8AAB-7C251850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F50FA-3A14-7544-898A-8D4D94F2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67A06-0068-D344-996A-BEA8AA67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73F59-704F-F44C-844A-E0CB4D99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F80CA-4E03-A242-B5C3-10E700D1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CAF3-1726-B04B-AC61-CEA0AC6D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427CF-3B18-9945-95C7-C404106CF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7D09D-3D28-1443-91C8-3C18CF04E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4AD92-0754-EC46-9E12-232288BD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3EB6F-D007-C142-8535-E9887D86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D81E5-CC9B-EA43-AA2C-EE7434BA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373FD-D8C5-5E4A-B099-423CCBCC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84A67-1547-8E40-A3E8-97625D16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397E-658D-D84B-A17B-9695FA602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FBE54-F6DB-DB40-BD02-DEEC75B57C2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38910-ADB6-634C-8FEE-FDB6B4B95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5DF0-73CF-3D46-AF2F-2A86B9B59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8E07-8DCA-9C40-B98C-CF33535C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thobridgeorthopedics.com/portfolio/osteogenesis-imperfect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Clinical-features-of-the-HHT-patients-A-telangiectasia-on-the-periungal-regions-of-the_fig1_241862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itis_pigmentosa#/media/File:Fundus_of_patient_with_retinitis_pigmentosa,_mid_stag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2315-E714-5D4E-B8B7-D414A729E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Hereditary Disorders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42FC1-6356-6B41-8F80-817E8F54B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0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E76F-6DAA-AA43-ACDB-6B016704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1956-7DF4-A448-BAAE-A9E309D85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2CB4F-58CD-A24F-9D38-7FAE179B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562207"/>
            <a:ext cx="7188200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C701EF-B8F9-A54C-B565-34A6DE465AE1}"/>
              </a:ext>
            </a:extLst>
          </p:cNvPr>
          <p:cNvSpPr txBox="1"/>
          <p:nvPr/>
        </p:nvSpPr>
        <p:spPr>
          <a:xfrm>
            <a:off x="3556587" y="5899964"/>
            <a:ext cx="5078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dirty="0">
                <a:hlinkClick r:id="rId3"/>
              </a:rPr>
              <a:t>https://www.orthobridgeorthopedics.com/portfolio/osteogenesis-imperfecta/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449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B7ED-FDFB-8146-A403-E5F70569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F8C1-C77B-3541-B5D0-2FCC8A9B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Hereditary Hemorrhagic Telangiectasia</a:t>
            </a:r>
          </a:p>
          <a:p>
            <a:r>
              <a:rPr lang="en-US" dirty="0"/>
              <a:t>Retinitis Pigmentosa</a:t>
            </a:r>
          </a:p>
          <a:p>
            <a:r>
              <a:rPr lang="en-US" dirty="0"/>
              <a:t>Hereditary Angioedema</a:t>
            </a:r>
          </a:p>
          <a:p>
            <a:r>
              <a:rPr lang="en-US" dirty="0"/>
              <a:t>Acute Intermittent Porphyria</a:t>
            </a:r>
          </a:p>
          <a:p>
            <a:r>
              <a:rPr lang="en-US" dirty="0"/>
              <a:t>Osteogenesis Imperfecta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2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EB99-086C-B146-BCCA-A0040C28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Hemorrhagic Telangiectasia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CFAF-9E1B-C149-89A5-00FB6EE44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en-US" dirty="0"/>
              <a:t>General: AD disorder, Onset often begins in childhood </a:t>
            </a:r>
            <a:endParaRPr lang="en-SG" sz="4400" dirty="0"/>
          </a:p>
          <a:p>
            <a:pPr lvl="0" fontAlgn="base"/>
            <a:r>
              <a:rPr lang="en-US" dirty="0"/>
              <a:t>Clinical Features: </a:t>
            </a:r>
            <a:r>
              <a:rPr lang="en-US" b="1" dirty="0"/>
              <a:t>Epistaxis</a:t>
            </a:r>
            <a:r>
              <a:rPr lang="en-US" dirty="0"/>
              <a:t>, mucocutaneous telangiectasia, visceral involvement (pulmonary/hepatic – </a:t>
            </a:r>
            <a:r>
              <a:rPr lang="en-US" b="1" dirty="0"/>
              <a:t>hepatic bruit!</a:t>
            </a:r>
            <a:r>
              <a:rPr lang="en-US" dirty="0"/>
              <a:t> /CNS AVMs) </a:t>
            </a:r>
            <a:endParaRPr lang="en-SG" sz="4400" dirty="0"/>
          </a:p>
          <a:p>
            <a:pPr lvl="0" fontAlgn="base"/>
            <a:r>
              <a:rPr lang="en-US" dirty="0"/>
              <a:t>Diagnosis: Consensus Criteria (Curacao Diagnostic Criteria) </a:t>
            </a:r>
            <a:endParaRPr lang="en-SG" sz="4400" dirty="0"/>
          </a:p>
          <a:p>
            <a:pPr lvl="1" fontAlgn="base"/>
            <a:r>
              <a:rPr lang="en-US" dirty="0"/>
              <a:t>Spontaneous and recurrent epistaxis </a:t>
            </a:r>
            <a:endParaRPr lang="en-SG" sz="4000" dirty="0"/>
          </a:p>
          <a:p>
            <a:pPr lvl="1" fontAlgn="base"/>
            <a:r>
              <a:rPr lang="en-US" dirty="0"/>
              <a:t>Multiple mucocutaneous telangiectasia at characteristic sites </a:t>
            </a:r>
            <a:endParaRPr lang="en-SG" sz="4000" dirty="0"/>
          </a:p>
          <a:p>
            <a:pPr lvl="1" fontAlgn="base"/>
            <a:r>
              <a:rPr lang="en-US" dirty="0"/>
              <a:t>Visceral involvement (GI, pulmonary, cerebral, hepatic) </a:t>
            </a:r>
            <a:endParaRPr lang="en-SG" sz="4000" dirty="0"/>
          </a:p>
          <a:p>
            <a:pPr lvl="1" fontAlgn="base"/>
            <a:r>
              <a:rPr lang="en-US" dirty="0"/>
              <a:t>First degree relative with HHT </a:t>
            </a:r>
            <a:endParaRPr lang="en-SG" sz="4000" dirty="0"/>
          </a:p>
          <a:p>
            <a:pPr lvl="0" fontAlgn="base"/>
            <a:r>
              <a:rPr lang="en-US" dirty="0"/>
              <a:t>Complications: Heart failure, portal HTN, abscesses </a:t>
            </a:r>
            <a:endParaRPr lang="en-SG" sz="4400" dirty="0"/>
          </a:p>
          <a:p>
            <a:pPr lvl="0" fontAlgn="base"/>
            <a:r>
              <a:rPr lang="en-US" dirty="0"/>
              <a:t>Treatment:  </a:t>
            </a:r>
            <a:endParaRPr lang="en-SG" sz="4400" dirty="0"/>
          </a:p>
          <a:p>
            <a:pPr lvl="1" fontAlgn="base"/>
            <a:r>
              <a:rPr lang="en-US" dirty="0"/>
              <a:t>Non-pharm: Humidification, local ointments </a:t>
            </a:r>
            <a:endParaRPr lang="en-SG" sz="4000" dirty="0"/>
          </a:p>
          <a:p>
            <a:pPr lvl="1" fontAlgn="base"/>
            <a:r>
              <a:rPr lang="en-US" dirty="0"/>
              <a:t>Pharmacological: Tamoxifen, </a:t>
            </a:r>
            <a:r>
              <a:rPr lang="en-US" dirty="0" err="1"/>
              <a:t>tanexemic</a:t>
            </a:r>
            <a:r>
              <a:rPr lang="en-US" dirty="0"/>
              <a:t> acid, bevacizumab </a:t>
            </a:r>
            <a:endParaRPr lang="en-SG" sz="4000" dirty="0"/>
          </a:p>
          <a:p>
            <a:pPr lvl="1" fontAlgn="base"/>
            <a:r>
              <a:rPr lang="en-US" dirty="0"/>
              <a:t>Address iron deficiency anemia - Transfusion </a:t>
            </a:r>
            <a:endParaRPr lang="en-SG" sz="4000" dirty="0"/>
          </a:p>
          <a:p>
            <a:pPr lvl="1" fontAlgn="base"/>
            <a:r>
              <a:rPr lang="en-US" dirty="0"/>
              <a:t>Interventional therapy/surgery: Organ targeted  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6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14FF-B3F2-1343-8A82-6549C452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645C-94E4-7B4C-99C7-3D9EABDA1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5142B-A562-F74C-856F-DB70FFBE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387350"/>
            <a:ext cx="9055100" cy="608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E59D69-E78C-8B45-9CAC-73FD0C6CEEBA}"/>
              </a:ext>
            </a:extLst>
          </p:cNvPr>
          <p:cNvSpPr txBox="1"/>
          <p:nvPr/>
        </p:nvSpPr>
        <p:spPr>
          <a:xfrm>
            <a:off x="1708865" y="6470650"/>
            <a:ext cx="8914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dirty="0">
                <a:hlinkClick r:id="rId3"/>
              </a:rPr>
              <a:t>https://www.researchgate.net/figure/Clinical-features-of-the-HHT-patients-A-telangiectasia-on-the-periungal-regions-of-the_fig1_24186207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777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66B9-D10D-CD4C-9164-FE527BB3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Retinitis Pigmentosa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CA8D-A5B2-704F-9C2E-F3FA061F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Inheritance: AD most common. But patterns variable</a:t>
            </a:r>
            <a:endParaRPr lang="en-SG" sz="4400" dirty="0"/>
          </a:p>
          <a:p>
            <a:pPr lvl="0"/>
            <a:r>
              <a:rPr lang="en-US" dirty="0"/>
              <a:t>Clinical Features: </a:t>
            </a:r>
            <a:endParaRPr lang="en-SG" sz="4400" dirty="0"/>
          </a:p>
          <a:p>
            <a:pPr lvl="1"/>
            <a:r>
              <a:rPr lang="en-US" dirty="0"/>
              <a:t>Peripheral vision and night vision first affected, family history</a:t>
            </a:r>
            <a:endParaRPr lang="en-SG" sz="4000" dirty="0"/>
          </a:p>
          <a:p>
            <a:pPr lvl="1"/>
            <a:r>
              <a:rPr lang="en-US" dirty="0"/>
              <a:t>Associated features: Hearing, unsteadiness (cerebellar)</a:t>
            </a:r>
            <a:endParaRPr lang="en-SG" sz="4000" dirty="0"/>
          </a:p>
          <a:p>
            <a:pPr lvl="0"/>
            <a:r>
              <a:rPr lang="en-US" dirty="0"/>
              <a:t>Fundoscopy Findings: 1) Bone spicules 2) Arteriolar attenuation 3) Optic disc pallor</a:t>
            </a:r>
            <a:endParaRPr lang="en-SG" sz="4400" dirty="0"/>
          </a:p>
          <a:p>
            <a:pPr lvl="0"/>
            <a:r>
              <a:rPr lang="en-US" dirty="0"/>
              <a:t>Associated Syndromes</a:t>
            </a:r>
            <a:endParaRPr lang="en-SG" sz="4400" dirty="0"/>
          </a:p>
          <a:p>
            <a:pPr lvl="1"/>
            <a:r>
              <a:rPr lang="en-US" dirty="0"/>
              <a:t>Kearns-Sayre (mitochondrial): CPEO, deafness, heart block</a:t>
            </a:r>
            <a:endParaRPr lang="en-SG" sz="4000" dirty="0"/>
          </a:p>
          <a:p>
            <a:pPr lvl="1"/>
            <a:r>
              <a:rPr lang="en-US" dirty="0"/>
              <a:t>Usher (AR): Deafness</a:t>
            </a:r>
            <a:endParaRPr lang="en-SG" sz="4000" dirty="0"/>
          </a:p>
          <a:p>
            <a:pPr lvl="1"/>
            <a:r>
              <a:rPr lang="en-US" dirty="0" err="1"/>
              <a:t>Refsum</a:t>
            </a:r>
            <a:r>
              <a:rPr lang="en-US" dirty="0"/>
              <a:t> (AR): Deafness, cerebellum, peripheral neuropathy, cardiomyopathy</a:t>
            </a:r>
            <a:endParaRPr lang="en-SG" sz="4000" dirty="0"/>
          </a:p>
          <a:p>
            <a:pPr lvl="1"/>
            <a:r>
              <a:rPr lang="en-US" dirty="0"/>
              <a:t>Lawrence-moon-</a:t>
            </a:r>
            <a:r>
              <a:rPr lang="en-US" dirty="0" err="1"/>
              <a:t>bardet</a:t>
            </a:r>
            <a:r>
              <a:rPr lang="en-US" dirty="0"/>
              <a:t>-</a:t>
            </a:r>
            <a:r>
              <a:rPr lang="en-US" dirty="0" err="1"/>
              <a:t>biedl</a:t>
            </a:r>
            <a:r>
              <a:rPr lang="en-US" dirty="0"/>
              <a:t> (AR): Deafness, learning disability, short stature, hypogonadism, renal disease, DM, polydactyly</a:t>
            </a:r>
            <a:endParaRPr lang="en-SG" sz="4000" dirty="0"/>
          </a:p>
          <a:p>
            <a:pPr lvl="0"/>
            <a:r>
              <a:rPr lang="en-US" dirty="0"/>
              <a:t>Treatment: Supportive, genetic counseling </a:t>
            </a:r>
            <a:endParaRPr lang="en-SG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AF9E-0D08-BD42-A1DE-4822452E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CE13-56E2-5C40-8D92-BEEB50B98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4F6BE-7135-8849-91A6-D7F84202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9" y="0"/>
            <a:ext cx="10823682" cy="6176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4F2F8-2CDE-DD40-B95E-A4E7D796D5C4}"/>
              </a:ext>
            </a:extLst>
          </p:cNvPr>
          <p:cNvSpPr txBox="1"/>
          <p:nvPr/>
        </p:nvSpPr>
        <p:spPr>
          <a:xfrm>
            <a:off x="2037773" y="6354375"/>
            <a:ext cx="8116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dirty="0">
                <a:hlinkClick r:id="rId3"/>
              </a:rPr>
              <a:t>https://en.wikipedia.org/wiki/Retinitis_pigmentosa#/media/File:Fundus_of_patient_with_retinitis_pigmentosa,_mid_stage.jpg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915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D659-9453-654D-9A0F-A2ABF232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Angioedema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8829-112B-CC46-A325-75A82A10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Due to deficiency or dysfunction of C1 inhibitor, AD inheritance – swelling is bradykinin mediated</a:t>
            </a:r>
            <a:endParaRPr lang="en-SG" sz="4400" dirty="0"/>
          </a:p>
          <a:p>
            <a:pPr lvl="0"/>
            <a:r>
              <a:rPr lang="en-US" dirty="0"/>
              <a:t>Clinical Features: Recurrent episodes of angioedema (skin, bowel, upper airway) w/o hives or pruritus, no response to antihistamine therapy</a:t>
            </a:r>
            <a:endParaRPr lang="en-SG" sz="4400" dirty="0"/>
          </a:p>
          <a:p>
            <a:pPr lvl="0"/>
            <a:r>
              <a:rPr lang="en-US" dirty="0"/>
              <a:t>Triggers: Trauma, dental work, ace-I, stress, menstruation</a:t>
            </a:r>
            <a:endParaRPr lang="en-SG" sz="4400" dirty="0"/>
          </a:p>
          <a:p>
            <a:pPr lvl="0"/>
            <a:r>
              <a:rPr lang="en-US" dirty="0" err="1"/>
              <a:t>Invx</a:t>
            </a:r>
            <a:r>
              <a:rPr lang="en-US" dirty="0"/>
              <a:t>: C4 (low), C1NH protein level and function, genetic testing</a:t>
            </a:r>
            <a:endParaRPr lang="en-SG" sz="4400" dirty="0"/>
          </a:p>
          <a:p>
            <a:pPr lvl="0"/>
            <a:r>
              <a:rPr lang="en-US" dirty="0"/>
              <a:t>Management</a:t>
            </a:r>
            <a:endParaRPr lang="en-SG" sz="4400" dirty="0"/>
          </a:p>
          <a:p>
            <a:pPr lvl="1"/>
            <a:r>
              <a:rPr lang="en-US" dirty="0"/>
              <a:t>Acute: C1INH concentrate or </a:t>
            </a:r>
            <a:r>
              <a:rPr lang="en-US" dirty="0" err="1"/>
              <a:t>bradykin</a:t>
            </a:r>
            <a:r>
              <a:rPr lang="en-US" dirty="0"/>
              <a:t> B2 receptor antagonist (</a:t>
            </a:r>
            <a:r>
              <a:rPr lang="en-US" dirty="0" err="1"/>
              <a:t>Icatibant</a:t>
            </a:r>
            <a:r>
              <a:rPr lang="en-US" dirty="0"/>
              <a:t>)</a:t>
            </a:r>
            <a:endParaRPr lang="en-SG" sz="4000" dirty="0"/>
          </a:p>
          <a:p>
            <a:r>
              <a:rPr lang="en-US" dirty="0"/>
              <a:t>Long term: Can give C1INH injectables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E68C-CB93-CD43-BC48-7270E166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Intermittent Porphyria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3DC9-ACB6-CF47-903C-ACD208FA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Genetics: AD, low penetrance</a:t>
            </a:r>
            <a:endParaRPr lang="en-SG" sz="4400" dirty="0"/>
          </a:p>
          <a:p>
            <a:pPr lvl="0"/>
            <a:r>
              <a:rPr lang="en-US" dirty="0"/>
              <a:t>Triggers: Medications, smoking, sex hormones, reduced caloric intake, stress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</a:p>
          <a:p>
            <a:pPr lvl="1"/>
            <a:r>
              <a:rPr lang="en-US" dirty="0"/>
              <a:t>Dark urine</a:t>
            </a:r>
          </a:p>
          <a:p>
            <a:pPr lvl="1"/>
            <a:r>
              <a:rPr lang="en-US" dirty="0"/>
              <a:t>Neurology: Extremity weakness and pain</a:t>
            </a:r>
            <a:endParaRPr lang="en-SG" sz="4000" dirty="0"/>
          </a:p>
          <a:p>
            <a:pPr lvl="1"/>
            <a:r>
              <a:rPr lang="en-US" dirty="0"/>
              <a:t>Gastro: Abdominal pain, vomiting, constipation</a:t>
            </a:r>
            <a:endParaRPr lang="en-SG" sz="4000" dirty="0"/>
          </a:p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Main test: Urinary porphobilinogen</a:t>
            </a:r>
            <a:endParaRPr lang="en-SG" sz="4000" dirty="0"/>
          </a:p>
          <a:p>
            <a:pPr lvl="1"/>
            <a:r>
              <a:rPr lang="en-US" dirty="0"/>
              <a:t>Second line: Urinary ALA, PBG, porphyrins, plasma, stool porphyrins</a:t>
            </a:r>
            <a:endParaRPr lang="en-SG" sz="4000" dirty="0"/>
          </a:p>
          <a:p>
            <a:pPr lvl="1"/>
            <a:r>
              <a:rPr lang="en-US" dirty="0"/>
              <a:t>Confirmatory: Decrease erythrocyte PBG deaminase, genetic testing</a:t>
            </a:r>
            <a:endParaRPr lang="en-SG" sz="4000" dirty="0"/>
          </a:p>
          <a:p>
            <a:pPr lvl="0"/>
            <a:r>
              <a:rPr lang="en-US" dirty="0"/>
              <a:t>Management: IV hemin, analgesia, avoid triggers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1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9B44-01C3-0B41-97A5-7AFF03BE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Osteogenesis Imperfecta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3F2E-D0C5-3B43-A3F4-DBBA41E0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Genetics: Most commonly autosomal dominant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Multiple, minimally or atraumatic fractures</a:t>
            </a:r>
            <a:endParaRPr lang="en-SG" sz="4000" dirty="0"/>
          </a:p>
          <a:p>
            <a:pPr lvl="1"/>
            <a:r>
              <a:rPr lang="en-US" dirty="0"/>
              <a:t>Others: Short stature, scoliosis, blue sclerae, hearing loss, opalescent teeth, skin and ligamentous laxity, easy </a:t>
            </a:r>
            <a:r>
              <a:rPr lang="en-US" dirty="0" err="1"/>
              <a:t>bruisability</a:t>
            </a:r>
            <a:endParaRPr lang="en-SG" sz="4000" dirty="0"/>
          </a:p>
          <a:p>
            <a:pPr lvl="0"/>
            <a:r>
              <a:rPr lang="en-US" dirty="0" err="1"/>
              <a:t>Ddx</a:t>
            </a:r>
            <a:r>
              <a:rPr lang="en-US" dirty="0"/>
              <a:t>: Rickets/</a:t>
            </a:r>
            <a:r>
              <a:rPr lang="en-US" dirty="0" err="1"/>
              <a:t>Osteomalacia</a:t>
            </a:r>
            <a:endParaRPr lang="en-SG" sz="4400" dirty="0"/>
          </a:p>
          <a:p>
            <a:pPr lvl="0"/>
            <a:r>
              <a:rPr lang="en-US" dirty="0"/>
              <a:t>Investigations: Skin biopsy (analysis of type I collagen genes), genetic testing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42949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515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Hereditary Disorders</vt:lpstr>
      <vt:lpstr>Overview</vt:lpstr>
      <vt:lpstr>Hereditary Hemorrhagic Telangiectasia</vt:lpstr>
      <vt:lpstr>PowerPoint Presentation</vt:lpstr>
      <vt:lpstr>Retinitis Pigmentosa</vt:lpstr>
      <vt:lpstr>PowerPoint Presentation</vt:lpstr>
      <vt:lpstr>Hereditary Angioedema</vt:lpstr>
      <vt:lpstr>Acute Intermittent Porphyria</vt:lpstr>
      <vt:lpstr>Osteogenesis Imperfecta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5 Hereditary Disorders (I)</dc:title>
  <dc:creator>Zhemin Wang</dc:creator>
  <cp:lastModifiedBy>Zhemin Wang</cp:lastModifiedBy>
  <cp:revision>5</cp:revision>
  <dcterms:created xsi:type="dcterms:W3CDTF">2020-05-22T03:16:20Z</dcterms:created>
  <dcterms:modified xsi:type="dcterms:W3CDTF">2020-05-22T04:20:59Z</dcterms:modified>
</cp:coreProperties>
</file>