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5" r:id="rId6"/>
    <p:sldId id="259" r:id="rId7"/>
    <p:sldId id="260" r:id="rId8"/>
    <p:sldId id="267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4"/>
    <p:restoredTop sz="94599"/>
  </p:normalViewPr>
  <p:slideViewPr>
    <p:cSldViewPr snapToGrid="0" snapToObjects="1" showGuides="1">
      <p:cViewPr varScale="1">
        <p:scale>
          <a:sx n="65" d="100"/>
          <a:sy n="65" d="100"/>
        </p:scale>
        <p:origin x="216" y="9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06F96-1944-5E41-8F45-704D80DF3F7C}" type="datetimeFigureOut">
              <a:rPr lang="en-US" smtClean="0"/>
              <a:t>8/9/20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6AEEE-E263-9A4F-9DDA-D7F5ABFCC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9D2D-D485-594C-9D08-2C3209BE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5C2D5-9B3F-D149-B162-F131E9B70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A905-E106-FF49-B132-301F5EC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64FC-6D55-574F-AA5E-955734A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556DB-D99C-474A-92F2-4B320653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8A4B-A5D2-B64F-9654-0688A5B3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A7A3-B9E7-5D47-8ED2-4E67D44E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2B43-1445-8945-9B08-7829A994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6690-3AD8-1148-9DAD-0FC3296B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C0D1-F846-F048-9216-75DBB4F8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6DF5-02A0-D047-A1DD-E4C0015D5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CCF9-95EB-484F-8E26-A58C5D44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88F07-E316-D24D-8CF6-209E52ED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686-B78C-0C45-AEDD-C017B8AA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209C-0B2F-8F43-ADAE-8566C475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1582-9524-F447-9B9F-5082726E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5DE-F513-7E4A-B576-63D0C0C9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9BB1-95C3-274E-83B1-185E3DC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D8C7-04C7-A94D-8D2A-0912EB0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DA5F-90EA-D64E-93ED-1633E739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CB56-D2D7-BB41-913D-5B7E1E68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8379-2001-D949-9F89-9CF7717F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2BD5-15FA-6743-85CD-43A93B97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3B36-66FD-3E4A-9C39-55592EE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244C-BA89-D046-834E-96F271B5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F7C5-7632-E547-B0BA-9D8B7BED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50F-3FE8-DA4B-8E2C-AE87759C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6B135-D6E8-0142-94EE-DFF5AA6A3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E8047-ECF5-2F46-B597-38A0402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50A8-DE95-E249-9CC0-4ED974EB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81F9-BC0B-1B4A-B1EB-E67EFDE3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2E8C-689C-5B44-AD6B-E3CA9E36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2509-06AC-1943-887C-8E06EF62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B663-47BE-0B44-8022-02D7EF95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29F68-CC5C-CD4E-8C5B-1045CA4B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B237E-72D4-964B-9FB4-35B1D686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E9CD4-06A6-B946-A369-EDC83796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AF417-AD68-3C47-8A1F-A22CAD6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8441F-C261-BF4B-B250-0EE084D1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DB90-5F5D-9746-8EE6-F5E2201F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58D7-F19C-DD4A-BA73-6BBC6B32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8501-2342-DE4B-93C5-D5115E21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63DB-2130-3B41-A66A-24F766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1A34F-04D1-4846-8014-509AE6AF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5C71-246A-024D-9982-5574D33A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5CE94-23CA-BB47-991D-77449305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CEDB-ECFD-334D-9722-6286AA9D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EE23-4222-E041-A006-620BF7E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036B-FB6D-4D40-822E-D5B0236D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2B85-80BE-9F43-AFFF-41BB73FB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557F9-7E9B-7446-BC04-5456C1B2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99F60-1C31-1C48-804B-181058B2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B522-2C81-2E46-B7C5-E48FB5B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AF3E0-2B0D-584D-8FA8-5D334D5D2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30B3-7D2F-2E4C-BA01-DA678F8AA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41D7D-E052-3644-AB76-49C019C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8DA9-F73B-EA45-A3E2-9617E911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191E3-6466-DD48-A994-4BDC8A40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F0C88-A1AD-3C48-BB8D-BD5EC34A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0AFA2-A145-6647-8A7D-2754718B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1501-4528-9842-A45C-D0486AC2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FC8C-6CAF-BC49-A3F0-8E95B3FF20DB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B6B6-372E-EA4A-B945-CB0330115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2A1-6E97-C543-974A-DCF5341F7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671D-8FFC-354B-AEBB-993C57E78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Ep9:</a:t>
            </a:r>
            <a:br>
              <a:rPr lang="en-US" dirty="0"/>
            </a:br>
            <a:r>
              <a:rPr lang="en-US" dirty="0" err="1"/>
              <a:t>Haematology</a:t>
            </a:r>
            <a:r>
              <a:rPr lang="en-US" dirty="0"/>
              <a:t>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86E9-2C33-4249-9D32-C622A0383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9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E8F3-CB60-294F-8F24-8E1246E24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Polycythemia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C0560-DBE2-8341-83EA-6A081A173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Primary: PRV, congenital methemoglobinemia</a:t>
            </a:r>
            <a:endParaRPr lang="en-SG" sz="4400" dirty="0"/>
          </a:p>
          <a:p>
            <a:pPr lvl="0"/>
            <a:r>
              <a:rPr lang="en-US" dirty="0"/>
              <a:t>Secondary: </a:t>
            </a:r>
            <a:endParaRPr lang="en-SG" sz="4400" dirty="0"/>
          </a:p>
          <a:p>
            <a:pPr lvl="1"/>
            <a:r>
              <a:rPr lang="en-US" dirty="0"/>
              <a:t>Hypoxia related (Chronic pulmonary disease, R&gt;L shunts, OA/OHS, high altitude, CO poisoning, smoking)</a:t>
            </a:r>
            <a:endParaRPr lang="en-SG" sz="4000" dirty="0"/>
          </a:p>
          <a:p>
            <a:pPr lvl="1"/>
            <a:r>
              <a:rPr lang="en-US" dirty="0"/>
              <a:t>Autonomous EPO Production: RCC, HCC, Pheochromocytoma </a:t>
            </a:r>
            <a:endParaRPr lang="en-SG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5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54CE-9BD3-1142-BE9E-E388A952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70DA-1B16-8744-B732-9DE20FCE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Anemia</a:t>
            </a:r>
            <a:endParaRPr lang="en-SG" dirty="0"/>
          </a:p>
          <a:p>
            <a:pPr lvl="0"/>
            <a:r>
              <a:rPr lang="en-US" dirty="0"/>
              <a:t>Easy </a:t>
            </a:r>
            <a:r>
              <a:rPr lang="en-US" dirty="0" err="1"/>
              <a:t>Bruisability</a:t>
            </a:r>
            <a:endParaRPr lang="en-SG" dirty="0"/>
          </a:p>
          <a:p>
            <a:pPr lvl="0"/>
            <a:r>
              <a:rPr lang="en-US" dirty="0"/>
              <a:t>Hypercoagulable State and Young Stroke</a:t>
            </a:r>
            <a:endParaRPr lang="en-SG" dirty="0"/>
          </a:p>
          <a:p>
            <a:pPr lvl="0"/>
            <a:r>
              <a:rPr lang="en-US" dirty="0"/>
              <a:t>Epistaxis</a:t>
            </a:r>
            <a:endParaRPr lang="en-SG" dirty="0"/>
          </a:p>
          <a:p>
            <a:pPr lvl="0"/>
            <a:r>
              <a:rPr lang="en-US" dirty="0"/>
              <a:t>Polycythemia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884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BD52C-1A73-D948-95A3-776639C38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0FD15-D853-544A-92B3-075D9EF21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Macrocytic: B12/folate, Hypothyroidism, CLD, Ethanol, </a:t>
            </a:r>
            <a:r>
              <a:rPr lang="en-US" dirty="0" err="1"/>
              <a:t>reticulocytosis</a:t>
            </a:r>
            <a:endParaRPr lang="en-US" dirty="0"/>
          </a:p>
          <a:p>
            <a:r>
              <a:rPr lang="en-US" dirty="0"/>
              <a:t>Normocytic</a:t>
            </a:r>
          </a:p>
          <a:p>
            <a:pPr lvl="1"/>
            <a:r>
              <a:rPr lang="en-US" dirty="0"/>
              <a:t>Acute blood loss</a:t>
            </a:r>
          </a:p>
          <a:p>
            <a:pPr lvl="1"/>
            <a:r>
              <a:rPr lang="en-US" dirty="0"/>
              <a:t>Anemia of Chronic Disease: CKD, inflammatory disorders</a:t>
            </a:r>
          </a:p>
          <a:p>
            <a:pPr lvl="1"/>
            <a:r>
              <a:rPr lang="en-US" dirty="0" err="1"/>
              <a:t>Haemolytic</a:t>
            </a:r>
            <a:r>
              <a:rPr lang="en-US" dirty="0"/>
              <a:t> Anemia: Immune vs Non-Immune</a:t>
            </a:r>
          </a:p>
          <a:p>
            <a:pPr lvl="1"/>
            <a:r>
              <a:rPr lang="en-US" dirty="0"/>
              <a:t>Marrow Dysfunction: Primary vs Secondary</a:t>
            </a:r>
          </a:p>
          <a:p>
            <a:r>
              <a:rPr lang="en-US" dirty="0"/>
              <a:t>Microcytic: IDA, thalassemia, sideroblastic anemia, lead poisoning</a:t>
            </a:r>
          </a:p>
        </p:txBody>
      </p:sp>
    </p:spTree>
    <p:extLst>
      <p:ext uri="{BB962C8B-B14F-4D97-AF65-F5344CB8AC3E}">
        <p14:creationId xmlns:p14="http://schemas.microsoft.com/office/powerpoint/2010/main" val="1071484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2AF5-7AAF-9F4C-9764-66DFBBE7F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482F7-E9ED-0240-870D-0874F3A1C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Hemolytic Anemia</a:t>
            </a:r>
            <a:endParaRPr lang="en-SG" dirty="0"/>
          </a:p>
          <a:p>
            <a:pPr lvl="1"/>
            <a:r>
              <a:rPr lang="en-US" dirty="0"/>
              <a:t>Immune: Transfusion, CTDs (SLE/Sjogren’s), drugs (</a:t>
            </a:r>
            <a:r>
              <a:rPr lang="en-US" dirty="0" err="1"/>
              <a:t>penicillins</a:t>
            </a:r>
            <a:r>
              <a:rPr lang="en-US" dirty="0"/>
              <a:t>, cephalosporins), </a:t>
            </a:r>
            <a:r>
              <a:rPr lang="en-US" dirty="0" err="1"/>
              <a:t>haematological</a:t>
            </a:r>
            <a:r>
              <a:rPr lang="en-US" dirty="0"/>
              <a:t> malignancy, infections (mycoplasma, EBV, CMV)</a:t>
            </a:r>
            <a:endParaRPr lang="en-SG" dirty="0"/>
          </a:p>
          <a:p>
            <a:pPr lvl="1"/>
            <a:r>
              <a:rPr lang="en-US" dirty="0"/>
              <a:t>Non-Immune: Mechanical heart valve, HUS/TTP, malaria, congenital (sickle cell, G6PD, </a:t>
            </a:r>
            <a:r>
              <a:rPr lang="en-US" dirty="0" err="1"/>
              <a:t>wilson’s</a:t>
            </a:r>
            <a:r>
              <a:rPr lang="en-US" dirty="0"/>
              <a:t> disease), HTN TMA</a:t>
            </a:r>
          </a:p>
          <a:p>
            <a:r>
              <a:rPr lang="en-US" dirty="0"/>
              <a:t>Marrow Dysfunction</a:t>
            </a:r>
          </a:p>
          <a:p>
            <a:pPr lvl="1"/>
            <a:r>
              <a:rPr lang="en-US" dirty="0"/>
              <a:t>Primary: Congenital </a:t>
            </a:r>
            <a:r>
              <a:rPr lang="en-US" dirty="0" err="1"/>
              <a:t>aplasias</a:t>
            </a:r>
            <a:r>
              <a:rPr lang="en-US" dirty="0"/>
              <a:t>, </a:t>
            </a:r>
            <a:r>
              <a:rPr lang="en-US" dirty="0" err="1"/>
              <a:t>haematological</a:t>
            </a:r>
            <a:r>
              <a:rPr lang="en-US" dirty="0"/>
              <a:t> malignancy, MDS</a:t>
            </a:r>
          </a:p>
          <a:p>
            <a:pPr lvl="1"/>
            <a:r>
              <a:rPr lang="en-US" dirty="0"/>
              <a:t>Secondary: Drugs, infection, infiltrative disorders</a:t>
            </a:r>
          </a:p>
          <a:p>
            <a:r>
              <a:rPr lang="en-US" dirty="0"/>
              <a:t>Pernicious anemia</a:t>
            </a:r>
          </a:p>
          <a:p>
            <a:pPr lvl="1"/>
            <a:r>
              <a:rPr lang="en-US" dirty="0"/>
              <a:t>A/w other autoimmune disorders (check thyroid, vitiligo)</a:t>
            </a:r>
            <a:r>
              <a:rPr lang="en-SG" dirty="0"/>
              <a:t> </a:t>
            </a:r>
          </a:p>
          <a:p>
            <a:pPr lvl="1"/>
            <a:r>
              <a:rPr lang="en-SG" dirty="0"/>
              <a:t>Check neurology</a:t>
            </a:r>
            <a:endParaRPr lang="en-US" dirty="0"/>
          </a:p>
          <a:p>
            <a:r>
              <a:rPr lang="en-US" dirty="0"/>
              <a:t>Sideroblastic anemia: Congenital vs acquired (drugs like isoniazid/linezolid, alcohol, copper def)</a:t>
            </a:r>
            <a:endParaRPr lang="en-SG" sz="4400" dirty="0"/>
          </a:p>
          <a:p>
            <a:r>
              <a:rPr lang="en-US" dirty="0"/>
              <a:t>Lead poisoning: Gasoline, paint/pigments, batteries, cosmetics</a:t>
            </a:r>
            <a:r>
              <a:rPr lang="en-SG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120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F9A2E-F739-3A4F-AEF1-FF7460324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</a:t>
            </a:r>
            <a:r>
              <a:rPr lang="en-US" dirty="0" err="1"/>
              <a:t>Bruisability</a:t>
            </a:r>
            <a:r>
              <a:rPr lang="en-US" dirty="0"/>
              <a:t>/Coagulopathy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C845C-02F7-BF4A-9D48-F8C884E09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Connective Tissue</a:t>
            </a:r>
          </a:p>
          <a:p>
            <a:pPr lvl="1"/>
            <a:r>
              <a:rPr lang="en-US" dirty="0"/>
              <a:t>Congenital: </a:t>
            </a:r>
            <a:r>
              <a:rPr lang="en-US" dirty="0" err="1"/>
              <a:t>Marfan’s</a:t>
            </a:r>
            <a:r>
              <a:rPr lang="en-US" dirty="0"/>
              <a:t>, Ehlers Danlos, HHT</a:t>
            </a:r>
            <a:endParaRPr lang="en-SG" sz="4000" dirty="0"/>
          </a:p>
          <a:p>
            <a:pPr lvl="1"/>
            <a:r>
              <a:rPr lang="en-US" dirty="0"/>
              <a:t>Acquired: Cushing’s, HSP, Vasculitis</a:t>
            </a:r>
            <a:r>
              <a:rPr lang="en-SG" dirty="0"/>
              <a:t> </a:t>
            </a:r>
            <a:endParaRPr lang="en-US" dirty="0"/>
          </a:p>
          <a:p>
            <a:r>
              <a:rPr lang="en-US" dirty="0"/>
              <a:t>Platelet</a:t>
            </a:r>
          </a:p>
          <a:p>
            <a:pPr lvl="1"/>
            <a:r>
              <a:rPr lang="en-US" dirty="0"/>
              <a:t>Dysfunction: Antiplatelet, uremia, </a:t>
            </a:r>
            <a:r>
              <a:rPr lang="en-US" dirty="0" err="1"/>
              <a:t>vWD</a:t>
            </a:r>
            <a:endParaRPr lang="en-US" dirty="0"/>
          </a:p>
          <a:p>
            <a:pPr lvl="1"/>
            <a:r>
              <a:rPr lang="en-US" dirty="0"/>
              <a:t>Thrombocytopenia – Refer to subsequent slide</a:t>
            </a:r>
          </a:p>
          <a:p>
            <a:r>
              <a:rPr lang="en-US" dirty="0"/>
              <a:t>Coagulation</a:t>
            </a:r>
          </a:p>
          <a:p>
            <a:pPr lvl="1"/>
            <a:r>
              <a:rPr lang="en-US" dirty="0"/>
              <a:t>PT prolongation: Warfarin, Vit K deficiency, early liver disease</a:t>
            </a:r>
          </a:p>
          <a:p>
            <a:pPr lvl="1"/>
            <a:r>
              <a:rPr lang="en-US" dirty="0"/>
              <a:t>APTT prolongation</a:t>
            </a:r>
          </a:p>
          <a:p>
            <a:pPr lvl="2"/>
            <a:r>
              <a:rPr lang="en-US" dirty="0"/>
              <a:t>Factor deficiency: </a:t>
            </a:r>
            <a:r>
              <a:rPr lang="en-US" dirty="0" err="1"/>
              <a:t>Haemophilia</a:t>
            </a:r>
            <a:r>
              <a:rPr lang="en-US" dirty="0"/>
              <a:t> (VIII, IX), </a:t>
            </a:r>
            <a:r>
              <a:rPr lang="en-US" dirty="0" err="1"/>
              <a:t>vWD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inhibitors: APS abs, acquired inhibitors (idiopathic, autoimmune, malignancy), heparin/</a:t>
            </a:r>
            <a:r>
              <a:rPr lang="en-US" dirty="0" err="1"/>
              <a:t>Xa</a:t>
            </a:r>
            <a:r>
              <a:rPr lang="en-US" dirty="0"/>
              <a:t> inhibitors</a:t>
            </a:r>
          </a:p>
          <a:p>
            <a:pPr lvl="1"/>
            <a:r>
              <a:rPr lang="en-US" dirty="0"/>
              <a:t>Both prolonged: DIC (sepsis, polytrauma, APML), advanced liver disease</a:t>
            </a:r>
          </a:p>
          <a:p>
            <a:r>
              <a:rPr lang="en-US" dirty="0"/>
              <a:t>Normal </a:t>
            </a:r>
            <a:r>
              <a:rPr lang="en-US" dirty="0" err="1"/>
              <a:t>Plt</a:t>
            </a:r>
            <a:r>
              <a:rPr lang="en-US" dirty="0"/>
              <a:t> and </a:t>
            </a:r>
            <a:r>
              <a:rPr lang="en-US" dirty="0" err="1"/>
              <a:t>Coag</a:t>
            </a:r>
            <a:r>
              <a:rPr lang="en-US" dirty="0"/>
              <a:t> Screen: Factor XIII def, platelet dysfunction, CTD</a:t>
            </a:r>
          </a:p>
        </p:txBody>
      </p:sp>
    </p:spTree>
    <p:extLst>
      <p:ext uri="{BB962C8B-B14F-4D97-AF65-F5344CB8AC3E}">
        <p14:creationId xmlns:p14="http://schemas.microsoft.com/office/powerpoint/2010/main" val="410587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16FBB-02BF-4A48-B342-1C04FEFA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Thrombocytopenia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1FADE-D747-8147-9403-770C331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Infection: Viral infections (dengue, HIV), HUS/TTP, Hep C</a:t>
            </a:r>
            <a:endParaRPr lang="en-SG" dirty="0"/>
          </a:p>
          <a:p>
            <a:r>
              <a:rPr lang="en-US" dirty="0"/>
              <a:t>Inflammatory: SLE, Sjogren’s, APS</a:t>
            </a:r>
          </a:p>
          <a:p>
            <a:r>
              <a:rPr lang="en-US" dirty="0"/>
              <a:t>Malignancy: </a:t>
            </a:r>
            <a:r>
              <a:rPr lang="en-US" dirty="0" err="1"/>
              <a:t>Haematological</a:t>
            </a:r>
            <a:r>
              <a:rPr lang="en-US" dirty="0"/>
              <a:t> malignancies, </a:t>
            </a:r>
            <a:r>
              <a:rPr lang="en-US" dirty="0" err="1"/>
              <a:t>mets</a:t>
            </a:r>
            <a:r>
              <a:rPr lang="en-US" dirty="0"/>
              <a:t> with marrow involvement</a:t>
            </a:r>
          </a:p>
          <a:p>
            <a:r>
              <a:rPr lang="en-US" dirty="0"/>
              <a:t>Drugs: Heparin, chemotherapy, AEDs (valproate), antibiotics (</a:t>
            </a:r>
            <a:r>
              <a:rPr lang="en-US" dirty="0" err="1"/>
              <a:t>bactrim</a:t>
            </a:r>
            <a:r>
              <a:rPr lang="en-US" dirty="0"/>
              <a:t>)</a:t>
            </a:r>
            <a:endParaRPr lang="en-SG" dirty="0"/>
          </a:p>
          <a:p>
            <a:r>
              <a:rPr lang="en-US" dirty="0"/>
              <a:t>Primary </a:t>
            </a:r>
            <a:r>
              <a:rPr lang="en-US" dirty="0" err="1"/>
              <a:t>haematological</a:t>
            </a:r>
            <a:r>
              <a:rPr lang="en-US" dirty="0"/>
              <a:t> disorders: Myelodysplasia, </a:t>
            </a:r>
            <a:r>
              <a:rPr lang="en-US" dirty="0" err="1"/>
              <a:t>vWD</a:t>
            </a:r>
            <a:r>
              <a:rPr lang="en-US" dirty="0"/>
              <a:t>, ITP (Can be 2’ </a:t>
            </a:r>
            <a:r>
              <a:rPr lang="en-US" b="1" dirty="0"/>
              <a:t>HIV, Hep C, SLE</a:t>
            </a:r>
            <a:r>
              <a:rPr lang="en-US" dirty="0"/>
              <a:t>)</a:t>
            </a:r>
            <a:r>
              <a:rPr lang="en-SG" dirty="0"/>
              <a:t> </a:t>
            </a:r>
          </a:p>
          <a:p>
            <a:r>
              <a:rPr lang="en-US" dirty="0"/>
              <a:t>Sequestration: Splenomegaly</a:t>
            </a:r>
            <a:endParaRPr lang="en-SG" dirty="0"/>
          </a:p>
          <a:p>
            <a:r>
              <a:rPr lang="en-US" dirty="0"/>
              <a:t>Consumption: DIVC (infection, malignancy, trauma, intravascular hemolysis)</a:t>
            </a:r>
          </a:p>
        </p:txBody>
      </p:sp>
    </p:spTree>
    <p:extLst>
      <p:ext uri="{BB962C8B-B14F-4D97-AF65-F5344CB8AC3E}">
        <p14:creationId xmlns:p14="http://schemas.microsoft.com/office/powerpoint/2010/main" val="1347574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821E0-A549-C847-A462-7170DA7C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Hypercoagulable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2C40-12CB-0448-A8F6-A5C4F92FE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Thrombophilia: APS, factor V </a:t>
            </a:r>
            <a:r>
              <a:rPr lang="en-US" dirty="0" err="1"/>
              <a:t>leiden</a:t>
            </a:r>
            <a:r>
              <a:rPr lang="en-US" dirty="0"/>
              <a:t> mutation, protein C/S deficiency, anti-thrombin III deficiency</a:t>
            </a:r>
          </a:p>
          <a:p>
            <a:r>
              <a:rPr lang="en-US" dirty="0"/>
              <a:t>Malignancy: Solid organ, </a:t>
            </a:r>
            <a:r>
              <a:rPr lang="en-US" dirty="0" err="1"/>
              <a:t>hyperviscosity</a:t>
            </a:r>
            <a:r>
              <a:rPr lang="en-US" dirty="0"/>
              <a:t> syndrome</a:t>
            </a:r>
          </a:p>
          <a:p>
            <a:r>
              <a:rPr lang="en-US" dirty="0"/>
              <a:t>Nephrotic Syndrome</a:t>
            </a:r>
          </a:p>
          <a:p>
            <a:r>
              <a:rPr lang="en-US" dirty="0"/>
              <a:t>Iatrogenic: OCP, surgery</a:t>
            </a:r>
          </a:p>
          <a:p>
            <a:r>
              <a:rPr lang="en-US" dirty="0"/>
              <a:t>Vasculitis</a:t>
            </a:r>
          </a:p>
          <a:p>
            <a:r>
              <a:rPr lang="en-US" dirty="0"/>
              <a:t>Hyperlipidemia/</a:t>
            </a:r>
            <a:r>
              <a:rPr lang="en-US" dirty="0" err="1"/>
              <a:t>cholesterolemia</a:t>
            </a:r>
            <a:endParaRPr lang="en-US" dirty="0"/>
          </a:p>
          <a:p>
            <a:r>
              <a:rPr lang="en-US" dirty="0"/>
              <a:t>Stasis: AF, immobility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6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E9FF-FD27-8C4B-B392-DB200594A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Young Stroke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93D3B-8662-274C-B259-1360E7CF2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Hypercoagulable states</a:t>
            </a:r>
          </a:p>
          <a:p>
            <a:pPr lvl="0"/>
            <a:r>
              <a:rPr lang="en-US" dirty="0"/>
              <a:t>Cardiac (Echo, telemetry): Atrial Fibrillation, paradoxical emboli, intracardiac thrombus, infective endocarditis</a:t>
            </a:r>
            <a:endParaRPr lang="en-SG" dirty="0"/>
          </a:p>
          <a:p>
            <a:pPr lvl="0"/>
            <a:r>
              <a:rPr lang="en-US" dirty="0"/>
              <a:t>Vascular (Vessel imaging): Moya Moya, Fibromuscular Dysplasia, Arterial Dissection (</a:t>
            </a:r>
            <a:r>
              <a:rPr lang="en-US" dirty="0" err="1"/>
              <a:t>Marfan’s</a:t>
            </a:r>
            <a:r>
              <a:rPr lang="en-US" dirty="0"/>
              <a:t>, </a:t>
            </a:r>
            <a:r>
              <a:rPr lang="en-US" dirty="0" err="1"/>
              <a:t>Ehler’s</a:t>
            </a:r>
            <a:r>
              <a:rPr lang="en-US" dirty="0"/>
              <a:t> Danlos)</a:t>
            </a:r>
          </a:p>
          <a:p>
            <a:r>
              <a:rPr lang="en-US" dirty="0"/>
              <a:t>Metabolic: CADASIL, Fabry’s Disease, MELAS</a:t>
            </a:r>
            <a:endParaRPr lang="en-SG" dirty="0"/>
          </a:p>
          <a:p>
            <a:pPr marL="0" lvl="0" indent="0">
              <a:buNone/>
            </a:pP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21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0F77B-F50D-6148-9C49-7E0847CC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Epistaxis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DBE53-6326-1F4C-BE75-1A478CF4E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Coagulopathy, NPC</a:t>
            </a:r>
          </a:p>
          <a:p>
            <a:r>
              <a:rPr lang="en-US" dirty="0"/>
              <a:t>PACES specific: HHT, Wegener’s</a:t>
            </a:r>
          </a:p>
        </p:txBody>
      </p:sp>
    </p:spTree>
    <p:extLst>
      <p:ext uri="{BB962C8B-B14F-4D97-AF65-F5344CB8AC3E}">
        <p14:creationId xmlns:p14="http://schemas.microsoft.com/office/powerpoint/2010/main" val="152592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520</Words>
  <Application>Microsoft Macintosh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PACES Approaches Ep9: Haematology Approaches</vt:lpstr>
      <vt:lpstr>Approaches</vt:lpstr>
      <vt:lpstr>Anemia</vt:lpstr>
      <vt:lpstr>Etiologies</vt:lpstr>
      <vt:lpstr>Easy Bruisability/Coagulopathy</vt:lpstr>
      <vt:lpstr>Thrombocytopenia</vt:lpstr>
      <vt:lpstr>Hypercoagulable State</vt:lpstr>
      <vt:lpstr>Young Stroke</vt:lpstr>
      <vt:lpstr>Epistaxis</vt:lpstr>
      <vt:lpstr>Polycythemia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Ep3: Cardiology Approaches</dc:title>
  <dc:creator>Zhemin Wang</dc:creator>
  <cp:lastModifiedBy>Zhemin Wang</cp:lastModifiedBy>
  <cp:revision>62</cp:revision>
  <dcterms:created xsi:type="dcterms:W3CDTF">2020-06-27T11:48:26Z</dcterms:created>
  <dcterms:modified xsi:type="dcterms:W3CDTF">2020-08-09T09:20:25Z</dcterms:modified>
</cp:coreProperties>
</file>