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7"/>
    <p:restoredTop sz="94599"/>
  </p:normalViewPr>
  <p:slideViewPr>
    <p:cSldViewPr snapToGrid="0" snapToObjects="1" showGuides="1">
      <p:cViewPr varScale="1">
        <p:scale>
          <a:sx n="101" d="100"/>
          <a:sy n="101" d="100"/>
        </p:scale>
        <p:origin x="36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7/19/20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Ep6:</a:t>
            </a:r>
            <a:br>
              <a:rPr lang="en-US" dirty="0"/>
            </a:br>
            <a:r>
              <a:rPr lang="en-US" dirty="0"/>
              <a:t>Gastro (II)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Vomiting</a:t>
            </a:r>
          </a:p>
          <a:p>
            <a:r>
              <a:rPr lang="en-US" dirty="0"/>
              <a:t>Jaundice</a:t>
            </a:r>
          </a:p>
          <a:p>
            <a:r>
              <a:rPr lang="en-US" dirty="0"/>
              <a:t>BGIT</a:t>
            </a:r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5B551-7CB6-B542-945A-25F8985E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Vomiting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3A91C-4ECC-764D-AC5C-2A103E2E2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7825"/>
            <a:ext cx="11353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i="1" dirty="0"/>
              <a:t>Important associated symptoms: Abdominal pain, giddiness/headache, other GI symptoms (diarrhea, constipation)</a:t>
            </a:r>
            <a:endParaRPr lang="en-SG" sz="1900" dirty="0"/>
          </a:p>
          <a:p>
            <a:pPr marL="0" indent="0">
              <a:buNone/>
            </a:pPr>
            <a:r>
              <a:rPr lang="en-US" sz="1900" u="sng" dirty="0"/>
              <a:t>Approach</a:t>
            </a:r>
            <a:endParaRPr lang="en-SG" sz="1900" dirty="0"/>
          </a:p>
          <a:p>
            <a:pPr lvl="0"/>
            <a:r>
              <a:rPr lang="en-US" sz="1900" dirty="0"/>
              <a:t>Gastrointestinal: Infective (GE, acute appendicitis), Inflammatory (IBS, systemic sclerosis – but more dysphagia, DM/PM, SLE), Neoplastic (Gastric/esophageal malignancy), Intestinal Obstruction</a:t>
            </a:r>
            <a:endParaRPr lang="en-SG" sz="1900" dirty="0"/>
          </a:p>
          <a:p>
            <a:pPr lvl="0"/>
            <a:r>
              <a:rPr lang="en-US" sz="1900" dirty="0"/>
              <a:t>Hepatobiliary: Cholecystitis, pancreatitis, cholangitis, hepatitis</a:t>
            </a:r>
            <a:endParaRPr lang="en-SG" sz="1900" dirty="0"/>
          </a:p>
          <a:p>
            <a:pPr lvl="0"/>
            <a:r>
              <a:rPr lang="en-US" sz="1900" dirty="0"/>
              <a:t>Genitourinary: Pyelonephritis, ureteric colic, testicular torsion, PID, pregnancy!</a:t>
            </a:r>
            <a:endParaRPr lang="en-SG" sz="1900" dirty="0"/>
          </a:p>
          <a:p>
            <a:pPr lvl="0"/>
            <a:r>
              <a:rPr lang="en-US" sz="1900" dirty="0"/>
              <a:t>CNS: </a:t>
            </a:r>
            <a:endParaRPr lang="en-SG" sz="1900" dirty="0"/>
          </a:p>
          <a:p>
            <a:pPr lvl="1"/>
            <a:r>
              <a:rPr lang="en-US" sz="1900" dirty="0"/>
              <a:t>Central: Bleed, </a:t>
            </a:r>
            <a:r>
              <a:rPr lang="en-US" sz="1900" dirty="0" err="1"/>
              <a:t>Tumour</a:t>
            </a:r>
            <a:r>
              <a:rPr lang="en-US" sz="1900" dirty="0"/>
              <a:t>, Meningitis/Abscess</a:t>
            </a:r>
            <a:endParaRPr lang="en-SG" sz="1900" dirty="0"/>
          </a:p>
          <a:p>
            <a:pPr lvl="1"/>
            <a:r>
              <a:rPr lang="en-US" sz="1900" dirty="0"/>
              <a:t>Vertigo: BPPV, Vestibular neuronitis</a:t>
            </a:r>
            <a:endParaRPr lang="en-SG" sz="1900" dirty="0"/>
          </a:p>
          <a:p>
            <a:pPr lvl="0"/>
            <a:r>
              <a:rPr lang="en-US" sz="1900" dirty="0"/>
              <a:t>Systemic: DKA, Addisonian Crisis (postural giddiness, TCM use), Drugs (chemotherapeutic agents, digoxin toxicity – recent </a:t>
            </a:r>
            <a:r>
              <a:rPr lang="en-US" sz="1900" dirty="0" err="1"/>
              <a:t>klacid</a:t>
            </a:r>
            <a:r>
              <a:rPr lang="en-US" sz="1900" dirty="0"/>
              <a:t> use), Pain</a:t>
            </a:r>
            <a:endParaRPr lang="en-SG" sz="1900" dirty="0"/>
          </a:p>
          <a:p>
            <a:pPr marL="0" indent="0">
              <a:buNone/>
            </a:pPr>
            <a:r>
              <a:rPr lang="en-US" sz="1900" u="sng" dirty="0"/>
              <a:t>Complications</a:t>
            </a:r>
            <a:endParaRPr lang="en-SG" sz="1900" dirty="0"/>
          </a:p>
          <a:p>
            <a:pPr lvl="0"/>
            <a:r>
              <a:rPr lang="en-US" sz="1900" dirty="0"/>
              <a:t>Electrolyte disturbances</a:t>
            </a:r>
            <a:endParaRPr lang="en-SG" sz="1900" dirty="0"/>
          </a:p>
          <a:p>
            <a:pPr lvl="0"/>
            <a:r>
              <a:rPr lang="en-US" sz="1900" dirty="0"/>
              <a:t>Hypotension/postural hypotension</a:t>
            </a:r>
            <a:endParaRPr lang="en-SG" sz="1900" dirty="0"/>
          </a:p>
          <a:p>
            <a:pPr marL="0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35098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9AC2A-8CBD-B54E-BA61-6FBBA625B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Jaundice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AA1BB-0526-214D-85E0-78B7E25B5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A4CE5C-1449-CC46-91F9-2549F960F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4794"/>
            <a:ext cx="10033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270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FF7EB-67A1-4449-AF41-84E60EA4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BGIT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660FF-8C93-9149-B046-41CC5E5B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8624"/>
            <a:ext cx="10515600" cy="458787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Upper BGIT:</a:t>
            </a:r>
            <a:endParaRPr lang="en-SG" sz="4400" dirty="0"/>
          </a:p>
          <a:p>
            <a:pPr lvl="1"/>
            <a:r>
              <a:rPr lang="en-US" dirty="0"/>
              <a:t>Variceal – CLD history</a:t>
            </a:r>
            <a:endParaRPr lang="en-SG" sz="4000" dirty="0"/>
          </a:p>
          <a:p>
            <a:pPr lvl="1"/>
            <a:r>
              <a:rPr lang="en-US" dirty="0"/>
              <a:t>Common: Gastric ca, PUD (think MEN1 with Zollinger Ellison, NSAID use), </a:t>
            </a:r>
            <a:r>
              <a:rPr lang="en-US" dirty="0" err="1"/>
              <a:t>mallory</a:t>
            </a:r>
            <a:r>
              <a:rPr lang="en-US" dirty="0"/>
              <a:t> </a:t>
            </a:r>
            <a:r>
              <a:rPr lang="en-US" dirty="0" err="1"/>
              <a:t>weiss</a:t>
            </a:r>
            <a:r>
              <a:rPr lang="en-US" dirty="0"/>
              <a:t> tear (</a:t>
            </a:r>
            <a:r>
              <a:rPr lang="en-US" dirty="0" err="1"/>
              <a:t>alcoholc</a:t>
            </a:r>
            <a:r>
              <a:rPr lang="en-US" dirty="0"/>
              <a:t> hx), </a:t>
            </a:r>
            <a:r>
              <a:rPr lang="en-US" dirty="0" err="1"/>
              <a:t>dieulafoy</a:t>
            </a:r>
            <a:r>
              <a:rPr lang="en-US" dirty="0"/>
              <a:t> lesions</a:t>
            </a:r>
            <a:endParaRPr lang="en-SG" sz="4000" dirty="0"/>
          </a:p>
          <a:p>
            <a:pPr lvl="1"/>
            <a:r>
              <a:rPr lang="en-US" dirty="0"/>
              <a:t>Syndromes: </a:t>
            </a:r>
            <a:r>
              <a:rPr lang="en-US" b="1" dirty="0"/>
              <a:t>HHT, </a:t>
            </a:r>
            <a:r>
              <a:rPr lang="en-US" b="1" dirty="0" err="1"/>
              <a:t>Peutz</a:t>
            </a:r>
            <a:r>
              <a:rPr lang="en-US" b="1" dirty="0"/>
              <a:t> </a:t>
            </a:r>
            <a:r>
              <a:rPr lang="en-US" b="1" dirty="0" err="1"/>
              <a:t>Jegher</a:t>
            </a:r>
            <a:endParaRPr lang="en-SG" sz="4000" b="1" dirty="0"/>
          </a:p>
          <a:p>
            <a:pPr lvl="0"/>
            <a:r>
              <a:rPr lang="en-US" dirty="0"/>
              <a:t>Lower BGIT</a:t>
            </a:r>
            <a:endParaRPr lang="en-SG" sz="4400" dirty="0"/>
          </a:p>
          <a:p>
            <a:pPr lvl="1"/>
            <a:r>
              <a:rPr lang="en-US" dirty="0"/>
              <a:t>Massive upper BGIT</a:t>
            </a:r>
            <a:endParaRPr lang="en-SG" sz="4000" dirty="0"/>
          </a:p>
          <a:p>
            <a:pPr lvl="1"/>
            <a:r>
              <a:rPr lang="en-US" dirty="0"/>
              <a:t>Anorectal: Piles</a:t>
            </a:r>
            <a:endParaRPr lang="en-SG" sz="4000" dirty="0"/>
          </a:p>
          <a:p>
            <a:pPr lvl="1"/>
            <a:r>
              <a:rPr lang="en-US" dirty="0"/>
              <a:t>Colon</a:t>
            </a:r>
            <a:endParaRPr lang="en-SG" sz="4000" dirty="0"/>
          </a:p>
          <a:p>
            <a:pPr lvl="2"/>
            <a:r>
              <a:rPr lang="en-US" dirty="0"/>
              <a:t>Non inflammatory: CRC, diverticular bleed, angiodysplasia</a:t>
            </a:r>
            <a:endParaRPr lang="en-SG" sz="3600" dirty="0"/>
          </a:p>
          <a:p>
            <a:pPr lvl="2"/>
            <a:r>
              <a:rPr lang="en-US" dirty="0"/>
              <a:t>Inflammatory: IBD, ischemic colitis (</a:t>
            </a:r>
            <a:r>
              <a:rPr lang="en-US" dirty="0" err="1"/>
              <a:t>a/w</a:t>
            </a:r>
            <a:r>
              <a:rPr lang="en-US" dirty="0"/>
              <a:t> gut claudication, check for AF), infective colitis (think HIV with OIs)</a:t>
            </a:r>
            <a:endParaRPr lang="en-SG" sz="3600" dirty="0"/>
          </a:p>
          <a:p>
            <a:pPr lvl="1"/>
            <a:r>
              <a:rPr lang="en-US" dirty="0"/>
              <a:t>Associations with CRC: Acromegaly, FAP/HNPCC</a:t>
            </a:r>
            <a:endParaRPr lang="en-SG" sz="4000" dirty="0"/>
          </a:p>
          <a:p>
            <a:pPr lvl="0"/>
            <a:r>
              <a:rPr lang="en-US" dirty="0"/>
              <a:t>Coagulopathy: Refer to coagulopathy approach</a:t>
            </a:r>
            <a:endParaRPr lang="en-SG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23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242</Words>
  <Application>Microsoft Macintosh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PACES Approaches Ep6: Gastro (II) Approaches</vt:lpstr>
      <vt:lpstr>Approaches</vt:lpstr>
      <vt:lpstr>Vomiting</vt:lpstr>
      <vt:lpstr>Jaundice</vt:lpstr>
      <vt:lpstr>BGIT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34</cp:revision>
  <dcterms:created xsi:type="dcterms:W3CDTF">2020-06-27T11:48:26Z</dcterms:created>
  <dcterms:modified xsi:type="dcterms:W3CDTF">2020-07-19T13:08:47Z</dcterms:modified>
</cp:coreProperties>
</file>