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617"/>
  </p:normalViewPr>
  <p:slideViewPr>
    <p:cSldViewPr snapToGrid="0" snapToObjects="1" showGuides="1">
      <p:cViewPr varScale="1">
        <p:scale>
          <a:sx n="81" d="100"/>
          <a:sy n="81" d="100"/>
        </p:scale>
        <p:origin x="216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7/9/20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Ep5:</a:t>
            </a:r>
            <a:br>
              <a:rPr lang="en-US" dirty="0"/>
            </a:br>
            <a:r>
              <a:rPr lang="en-US" dirty="0"/>
              <a:t>Gastro (I)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CB8A-22F9-B04A-BBEA-15E823D6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7190E-7C1C-174D-8491-D67A0CEE5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Gastro-Intestinal</a:t>
            </a:r>
          </a:p>
          <a:p>
            <a:pPr lvl="1"/>
            <a:r>
              <a:rPr lang="en-US" dirty="0"/>
              <a:t>Structural</a:t>
            </a:r>
          </a:p>
          <a:p>
            <a:pPr lvl="2"/>
            <a:r>
              <a:rPr lang="en-US" dirty="0"/>
              <a:t>Luminal: Malignancy, stricture (IBD, previous surgery, diverticular disease)</a:t>
            </a:r>
          </a:p>
          <a:p>
            <a:pPr lvl="2"/>
            <a:r>
              <a:rPr lang="en-US" dirty="0"/>
              <a:t>Intraluminal</a:t>
            </a:r>
          </a:p>
          <a:p>
            <a:pPr lvl="2"/>
            <a:r>
              <a:rPr lang="en-US" dirty="0"/>
              <a:t>Extraluminal: Hernia</a:t>
            </a:r>
          </a:p>
          <a:p>
            <a:pPr lvl="1"/>
            <a:r>
              <a:rPr lang="en-US" dirty="0"/>
              <a:t>Functional: IBS</a:t>
            </a:r>
          </a:p>
          <a:p>
            <a:r>
              <a:rPr lang="en-US" dirty="0"/>
              <a:t>Neurological: Spinal cord disorders, cauda equina, autonomic dysfunction</a:t>
            </a:r>
            <a:r>
              <a:rPr lang="en-SG" dirty="0"/>
              <a:t> </a:t>
            </a:r>
          </a:p>
          <a:p>
            <a:r>
              <a:rPr lang="en-SG" dirty="0"/>
              <a:t>Systemic: </a:t>
            </a:r>
            <a:r>
              <a:rPr lang="en-US" dirty="0"/>
              <a:t>Hypothyroidism, Hypercalcemia (MEN syndrome), Drugs (Opioids, iron supplements), Ileus</a:t>
            </a:r>
          </a:p>
        </p:txBody>
      </p:sp>
    </p:spTree>
    <p:extLst>
      <p:ext uri="{BB962C8B-B14F-4D97-AF65-F5344CB8AC3E}">
        <p14:creationId xmlns:p14="http://schemas.microsoft.com/office/powerpoint/2010/main" val="35225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Abdominal Pain</a:t>
            </a:r>
          </a:p>
          <a:p>
            <a:r>
              <a:rPr lang="en-US" dirty="0"/>
              <a:t>Dysphagia</a:t>
            </a:r>
          </a:p>
          <a:p>
            <a:r>
              <a:rPr lang="en-US" dirty="0"/>
              <a:t>Diarrhea</a:t>
            </a:r>
          </a:p>
          <a:p>
            <a:r>
              <a:rPr lang="en-US" dirty="0"/>
              <a:t>Constipation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B551-7CB6-B542-945A-25F8985E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Abdominal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A91C-4ECC-764D-AC5C-2A103E2E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Intermittent/Episodic: Biliary colic, renal colic, constipation colic, gut claudication, acute intermittent porphyria, hereditary angioedema, familial </a:t>
            </a:r>
            <a:r>
              <a:rPr lang="en-SG" dirty="0" err="1"/>
              <a:t>mediterranean</a:t>
            </a:r>
            <a:r>
              <a:rPr lang="en-US" dirty="0"/>
              <a:t> fever </a:t>
            </a:r>
            <a:endParaRPr lang="en-SG" dirty="0"/>
          </a:p>
          <a:p>
            <a:pPr lvl="0"/>
            <a:r>
              <a:rPr lang="en-US" dirty="0"/>
              <a:t>Dark urine: Ureteric colic, biliary obstruction, acute intermittent porphyria</a:t>
            </a:r>
            <a:endParaRPr lang="en-SG" dirty="0"/>
          </a:p>
          <a:p>
            <a:pPr lvl="0"/>
            <a:r>
              <a:rPr lang="en-US" dirty="0"/>
              <a:t>Other important features: Site, associated symptoms</a:t>
            </a:r>
          </a:p>
          <a:p>
            <a:pPr lvl="0"/>
            <a:r>
              <a:rPr lang="en-US" dirty="0"/>
              <a:t>Consider secondary etiologies to common diagnoses and less common diagnoses 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8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3F08C-706E-CA4E-83DD-1DC476E3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F49FA04-38E7-3D4D-8337-F36991C0C4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583683"/>
              </p:ext>
            </p:extLst>
          </p:nvPr>
        </p:nvGraphicFramePr>
        <p:xfrm>
          <a:off x="252248" y="365124"/>
          <a:ext cx="11603422" cy="5972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643">
                  <a:extLst>
                    <a:ext uri="{9D8B030D-6E8A-4147-A177-3AD203B41FA5}">
                      <a16:colId xmlns:a16="http://schemas.microsoft.com/office/drawing/2014/main" val="2564141150"/>
                    </a:ext>
                  </a:extLst>
                </a:gridCol>
                <a:gridCol w="2531890">
                  <a:extLst>
                    <a:ext uri="{9D8B030D-6E8A-4147-A177-3AD203B41FA5}">
                      <a16:colId xmlns:a16="http://schemas.microsoft.com/office/drawing/2014/main" val="3119332409"/>
                    </a:ext>
                  </a:extLst>
                </a:gridCol>
                <a:gridCol w="6862889">
                  <a:extLst>
                    <a:ext uri="{9D8B030D-6E8A-4147-A177-3AD203B41FA5}">
                      <a16:colId xmlns:a16="http://schemas.microsoft.com/office/drawing/2014/main" val="1582108697"/>
                    </a:ext>
                  </a:extLst>
                </a:gridCol>
              </a:tblGrid>
              <a:tr h="6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Hepatobiliary/ Pancreatic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Jaundice, dark urine, pale stools, fever</a:t>
                      </a:r>
                      <a:endParaRPr lang="en-SG" sz="2000" b="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AEC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Biliary colic, cholecystitis, cholangitis, pancreatitis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i="1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 causes like chronic </a:t>
                      </a:r>
                      <a:r>
                        <a:rPr lang="en-US" sz="2000" b="0" i="1" baseline="0" dirty="0" err="1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haemolytic</a:t>
                      </a:r>
                      <a:r>
                        <a:rPr lang="en-US" sz="2000" b="0" i="1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anemia</a:t>
                      </a:r>
                      <a:endParaRPr lang="en-SG" sz="2000" b="0" i="1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A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425944"/>
                  </a:ext>
                </a:extLst>
              </a:tr>
              <a:tr h="1257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Gastrointestinal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Meal associations, bloating, dysphagia/ odynophagia, vomiting, diarrhea, 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PUD, gastric perforation, appendicitis, diverticulitis, IBD, constipation colic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349425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Peritoneum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Peritonitis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589930"/>
                  </a:ext>
                </a:extLst>
              </a:tr>
              <a:tr h="6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Urological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Haematuria, frothy urine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Ureteric colic, pyelonephritis, APKD with cyst rupture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34625"/>
                  </a:ext>
                </a:extLst>
              </a:tr>
              <a:tr h="6286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 err="1">
                          <a:solidFill>
                            <a:schemeClr val="bg1"/>
                          </a:solidFill>
                          <a:effectLst/>
                        </a:rPr>
                        <a:t>Gynaecological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PV discharge, dyspareunia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PID, endometriosis, pregnancy complications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85394"/>
                  </a:ext>
                </a:extLst>
              </a:tr>
              <a:tr h="943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Vascular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Meal associations, hx of afib, claudication elsewhere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Aortic aneurysm/dissection, vasculitis, mesenteric ischemia, lupus gut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390256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Spleen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Splenic infarct/rupture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958123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Referred Pain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Cardiac, </a:t>
                      </a:r>
                      <a:r>
                        <a:rPr lang="en-US" sz="2000" baseline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Respi</a:t>
                      </a: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, Testicular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003740"/>
                  </a:ext>
                </a:extLst>
              </a:tr>
              <a:tr h="943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</a:rPr>
                        <a:t>Systemic</a:t>
                      </a:r>
                      <a:endParaRPr lang="en-SG" sz="200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SG" sz="2000" baseline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solidFill>
                            <a:sysClr val="windowText" lastClr="000000"/>
                          </a:solidFill>
                          <a:effectLst/>
                        </a:rPr>
                        <a:t>Hypercalcemia, porphyria, DKA, adrenal insufficiency, familial Mediterranean fever, sickle cell anemia, hereditary angioedema</a:t>
                      </a:r>
                      <a:endParaRPr lang="en-SG" sz="2000" baseline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128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4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F011D-DF9E-5A46-B92F-AE2D80118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Dysphagia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CDE24-6B32-614C-B550-BCF849679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Oropharyngeal (initiation problem) vs esophageal (food stuck problem)</a:t>
            </a:r>
            <a:endParaRPr lang="en-SG" dirty="0"/>
          </a:p>
          <a:p>
            <a:pPr lvl="0"/>
            <a:r>
              <a:rPr lang="en-US" dirty="0"/>
              <a:t>Esophageal: Mechanical (more food) vs functional (more liquids)</a:t>
            </a:r>
            <a:endParaRPr lang="en-SG" dirty="0"/>
          </a:p>
          <a:p>
            <a:pPr lvl="0"/>
            <a:r>
              <a:rPr lang="en-US" dirty="0"/>
              <a:t>Associations: Choking, regurgitation, pain (esophagitis), dryness (</a:t>
            </a:r>
            <a:r>
              <a:rPr lang="en-US" dirty="0" err="1"/>
              <a:t>sjogren’s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Complications: Aspiration, malnutrition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2976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F7EB-67A1-4449-AF41-84E60EA4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Dysphagia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60FF-8C93-9149-B046-41CC5E5B5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Oropharyneal</a:t>
            </a:r>
            <a:endParaRPr lang="en-SG" sz="4400" dirty="0"/>
          </a:p>
          <a:p>
            <a:pPr lvl="1"/>
            <a:r>
              <a:rPr lang="en-US" dirty="0"/>
              <a:t>Mechanical: RT, head and neck </a:t>
            </a:r>
            <a:r>
              <a:rPr lang="en-US" dirty="0" err="1"/>
              <a:t>tumours</a:t>
            </a:r>
            <a:r>
              <a:rPr lang="en-US" dirty="0"/>
              <a:t>/goiters/lymph nodes</a:t>
            </a:r>
            <a:endParaRPr lang="en-SG" sz="4000" dirty="0"/>
          </a:p>
          <a:p>
            <a:pPr lvl="1"/>
            <a:r>
              <a:rPr lang="en-US" dirty="0"/>
              <a:t>Functional: Almost any neurological disorder (remember </a:t>
            </a:r>
            <a:r>
              <a:rPr lang="en-US" dirty="0" err="1"/>
              <a:t>dermato</a:t>
            </a:r>
            <a:r>
              <a:rPr lang="en-US" dirty="0"/>
              <a:t>/polymyositis as a muscular cause of dysphagia; stroke, PD, MG, GBS)</a:t>
            </a:r>
            <a:endParaRPr lang="en-SG" sz="4000" dirty="0"/>
          </a:p>
          <a:p>
            <a:pPr lvl="0"/>
            <a:r>
              <a:rPr lang="en-US" dirty="0"/>
              <a:t>Esophageal </a:t>
            </a:r>
            <a:endParaRPr lang="en-SG" sz="4400" dirty="0"/>
          </a:p>
          <a:p>
            <a:pPr lvl="1"/>
            <a:r>
              <a:rPr lang="en-US" dirty="0"/>
              <a:t>Mechanical: Malignancy, stricture (reflux, radiation, eosinophilic esophagitis, </a:t>
            </a:r>
            <a:r>
              <a:rPr lang="en-US" b="1" dirty="0" err="1"/>
              <a:t>crohn’s</a:t>
            </a:r>
            <a:r>
              <a:rPr lang="en-US" dirty="0"/>
              <a:t>), hiatal hernia, webs/rings (Plummer Vinson </a:t>
            </a:r>
            <a:r>
              <a:rPr lang="en-US" dirty="0" err="1"/>
              <a:t>a/w</a:t>
            </a:r>
            <a:r>
              <a:rPr lang="en-US" dirty="0"/>
              <a:t> IDA)</a:t>
            </a:r>
            <a:endParaRPr lang="en-SG" sz="4000" dirty="0"/>
          </a:p>
          <a:p>
            <a:pPr lvl="1"/>
            <a:r>
              <a:rPr lang="en-US" dirty="0"/>
              <a:t>Functional: Achalasia, esophageal dysmotility (</a:t>
            </a:r>
            <a:r>
              <a:rPr lang="en-US" b="1" dirty="0"/>
              <a:t>scleroderma</a:t>
            </a:r>
            <a:r>
              <a:rPr lang="en-US" dirty="0"/>
              <a:t>), </a:t>
            </a:r>
            <a:r>
              <a:rPr lang="en-US" b="1" dirty="0"/>
              <a:t>dryness (</a:t>
            </a:r>
            <a:r>
              <a:rPr lang="en-US" b="1" dirty="0" err="1"/>
              <a:t>sjogren’s</a:t>
            </a:r>
            <a:r>
              <a:rPr lang="en-US" b="1" dirty="0"/>
              <a:t>)</a:t>
            </a:r>
            <a:endParaRPr lang="en-SG" sz="4000" dirty="0"/>
          </a:p>
          <a:p>
            <a:pPr lvl="0"/>
            <a:r>
              <a:rPr lang="en-US" dirty="0"/>
              <a:t>Esophagitis (pain): Candida (HIV/immunocompromised), GERD, Barrett’s, drugs (bisphosphonates, doxycycline), RT, caustic ingestion</a:t>
            </a:r>
            <a:endParaRPr lang="en-SG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2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05DBD-E1E3-164D-B2EB-DD3B0FBB1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F092C-978E-7A48-A8AD-AA4802CC8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vs chronic</a:t>
            </a:r>
          </a:p>
          <a:p>
            <a:r>
              <a:rPr lang="en-US" dirty="0"/>
              <a:t>Bloody vs non-bloody</a:t>
            </a:r>
          </a:p>
          <a:p>
            <a:r>
              <a:rPr lang="en-US" dirty="0"/>
              <a:t>Important risk factors: Travel, immunocompromised</a:t>
            </a:r>
            <a:endParaRPr lang="en-SG" dirty="0"/>
          </a:p>
          <a:p>
            <a:r>
              <a:rPr lang="en-US" dirty="0"/>
              <a:t>Make sure it is not incontinence!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76FE-A758-4243-9FBD-3AE7B64A4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Diarrhea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727E04-5136-0645-B168-D572246BA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93874"/>
              </p:ext>
            </p:extLst>
          </p:nvPr>
        </p:nvGraphicFramePr>
        <p:xfrm>
          <a:off x="838200" y="1923393"/>
          <a:ext cx="10515600" cy="4344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2584">
                  <a:extLst>
                    <a:ext uri="{9D8B030D-6E8A-4147-A177-3AD203B41FA5}">
                      <a16:colId xmlns:a16="http://schemas.microsoft.com/office/drawing/2014/main" val="1279926783"/>
                    </a:ext>
                  </a:extLst>
                </a:gridCol>
                <a:gridCol w="7173016">
                  <a:extLst>
                    <a:ext uri="{9D8B030D-6E8A-4147-A177-3AD203B41FA5}">
                      <a16:colId xmlns:a16="http://schemas.microsoft.com/office/drawing/2014/main" val="1961195994"/>
                    </a:ext>
                  </a:extLst>
                </a:gridCol>
              </a:tblGrid>
              <a:tr h="2572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Gastrointestinal (non-inflammatory)</a:t>
                      </a:r>
                      <a:endParaRPr lang="en-SG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Infectious – GE, SIBO (scleroderma), C diff (recent antibiotics), OI in HIV (microsporidia, </a:t>
                      </a:r>
                      <a:r>
                        <a:rPr lang="en-US" sz="20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cryptosporidia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, CMV colitis)</a:t>
                      </a:r>
                      <a:endParaRPr lang="en-SG" sz="20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Secretory – Villous adenoma, VIPoma</a:t>
                      </a:r>
                      <a:endParaRPr lang="en-SG" sz="20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Malabsorption – Lactose intolerance, celiac, pancreatitis, short bowel</a:t>
                      </a:r>
                      <a:endParaRPr lang="en-SG" sz="20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Malignant – Overflow, lymphoma</a:t>
                      </a:r>
                      <a:endParaRPr lang="en-SG" sz="2000" b="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Functional – IBS</a:t>
                      </a:r>
                      <a:endParaRPr lang="en-SG" sz="20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A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47384"/>
                  </a:ext>
                </a:extLst>
              </a:tr>
              <a:tr h="85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Gastrointestinal (inflammatory)</a:t>
                      </a:r>
                      <a:endParaRPr lang="en-SG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ysClr val="windowText" lastClr="000000"/>
                          </a:solidFill>
                          <a:effectLst/>
                        </a:rPr>
                        <a:t>IBD, Lupus gut, Ischemic, RT, Infections – bacterial (shigella, e coli), viral (CMV colitis), fungal</a:t>
                      </a:r>
                      <a:endParaRPr lang="en-SG" sz="20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3919603"/>
                  </a:ext>
                </a:extLst>
              </a:tr>
              <a:tr h="857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Systemic</a:t>
                      </a:r>
                      <a:endParaRPr lang="en-SG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Hyperthyroidism, drugs (antibiotics, laxatives, metformin, colchicine), carcinoid, VIPoma/</a:t>
                      </a:r>
                      <a:r>
                        <a:rPr lang="en-US" sz="20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Gastrinoma</a:t>
                      </a:r>
                      <a:r>
                        <a:rPr lang="en-US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 (think MEN1), DM autonomic neuropathy</a:t>
                      </a:r>
                      <a:endParaRPr lang="en-SG" sz="2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7006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84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F9C1F-516B-804C-8FB8-935377164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F3D9D-97C2-8C42-902E-676CEEC40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Excluded Intestinal Obstruction</a:t>
            </a:r>
          </a:p>
          <a:p>
            <a:r>
              <a:rPr lang="en-US" sz="3200" dirty="0"/>
              <a:t>Consider Complications: Diverticular disease, hemorrhoids, anal fissures, prolapse</a:t>
            </a:r>
            <a:endParaRPr lang="en-SG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148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563</Words>
  <Application>Microsoft Macintosh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PACES Approaches Ep5: Gastro (I) Approaches</vt:lpstr>
      <vt:lpstr>Content</vt:lpstr>
      <vt:lpstr>Abdominal Pain</vt:lpstr>
      <vt:lpstr>PowerPoint Presentation</vt:lpstr>
      <vt:lpstr>Dysphagia</vt:lpstr>
      <vt:lpstr>Dysphagia</vt:lpstr>
      <vt:lpstr>Diarrhea</vt:lpstr>
      <vt:lpstr>Diarrhea</vt:lpstr>
      <vt:lpstr>Constipation</vt:lpstr>
      <vt:lpstr>Constipation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25</cp:revision>
  <dcterms:created xsi:type="dcterms:W3CDTF">2020-06-27T11:48:26Z</dcterms:created>
  <dcterms:modified xsi:type="dcterms:W3CDTF">2020-07-10T08:05:27Z</dcterms:modified>
</cp:coreProperties>
</file>