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17"/>
  </p:normalViewPr>
  <p:slideViewPr>
    <p:cSldViewPr snapToGrid="0" snapToObjects="1" showGuides="1">
      <p:cViewPr varScale="1">
        <p:scale>
          <a:sx n="81" d="100"/>
          <a:sy n="81" d="100"/>
        </p:scale>
        <p:origin x="216" y="7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9D2D-D485-594C-9D08-2C3209BE72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5C2D5-9B3F-D149-B162-F131E9B70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BA905-E106-FF49-B132-301F5EC84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264FC-6D55-574F-AA5E-955734A01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556DB-D99C-474A-92F2-4B320653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8A4B-A5D2-B64F-9654-0688A5B3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1A7A3-B9E7-5D47-8ED2-4E67D44E2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62B43-1445-8945-9B08-7829A994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66690-3AD8-1148-9DAD-0FC3296B6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7C0D1-F846-F048-9216-75DBB4F8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1D6DF5-02A0-D047-A1DD-E4C0015D53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ACCF9-95EB-484F-8E26-A58C5D44E9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88F07-E316-D24D-8CF6-209E52ED5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686-B78C-0C45-AEDD-C017B8AAF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E209C-0B2F-8F43-ADAE-8566C475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402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F1582-9524-F447-9B9F-5082726E1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6F5DE-F513-7E4A-B576-63D0C0C9D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C9BB1-95C3-274E-83B1-185E3DC6F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ED8C7-04C7-A94D-8D2A-0912EB0B4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64DA5F-90EA-D64E-93ED-1633E7393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75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CB56-D2D7-BB41-913D-5B7E1E68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08379-2001-D949-9F89-9CF7717F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B2BD5-15FA-6743-85CD-43A93B976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53B36-66FD-3E4A-9C39-55592EE2F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4244C-BA89-D046-834E-96F271B5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22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DF7C5-7632-E547-B0BA-9D8B7BEDA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F2950F-3FE8-DA4B-8E2C-AE87759C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66B135-D6E8-0142-94EE-DFF5AA6A3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2E8047-ECF5-2F46-B597-38A040237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C50A8-DE95-E249-9CC0-4ED974EBF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981F9-BC0B-1B4A-B1EB-E67EFDE30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03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42E8C-689C-5B44-AD6B-E3CA9E36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D2509-06AC-1943-887C-8E06EF62F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4DB663-47BE-0B44-8022-02D7EF956C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29F68-CC5C-CD4E-8C5B-1045CA4B8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4B237E-72D4-964B-9FB4-35B1D686B7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E9CD4-06A6-B946-A369-EDC837967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3AF417-AD68-3C47-8A1F-A22CAD69B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8441F-C261-BF4B-B250-0EE084D1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8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8DB90-5F5D-9746-8EE6-F5E2201F6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F258D7-F19C-DD4A-BA73-6BBC6B32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C8501-2342-DE4B-93C5-D5115E212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A463DB-2130-3B41-A66A-24F766883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58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71A34F-04D1-4846-8014-509AE6AF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5C71-246A-024D-9982-5574D33A4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5CE94-23CA-BB47-991D-77449305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17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1CEDB-ECFD-334D-9722-6286AA9D7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69EE23-4222-E041-A006-620BF7EF6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D8036B-FB6D-4D40-822E-D5B0236D2B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12B85-80BE-9F43-AFFF-41BB73FB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C557F9-7E9B-7446-BC04-5456C1B2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99F60-1C31-1C48-804B-181058B21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1B522-2C81-2E46-B7C5-E48FB5BE3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7AF3E0-2B0D-584D-8FA8-5D334D5D2E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F930B3-7D2F-2E4C-BA01-DA678F8AA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E41D7D-E052-3644-AB76-49C019C3B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7C8DA9-F73B-EA45-A3E2-9617E9110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7191E3-6466-DD48-A994-4BDC8A404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6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4F0C88-A1AD-3C48-BB8D-BD5EC34A8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0AFA2-A145-6647-8A7D-2754718B6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0B1501-4528-9842-A45C-D0486AC2BF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1FC8C-6CAF-BC49-A3F0-8E95B3FF20DB}" type="datetimeFigureOut">
              <a:rPr lang="en-US" smtClean="0"/>
              <a:t>7/9/20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9B6B6-372E-EA4A-B945-CB0330115C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1E2A1-6E97-C543-974A-DCF5341F7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73AA8-CC37-F14B-9FD9-8F0A55701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7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671D-8FFC-354B-AEBB-993C57E78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PACES Approaches Ep5:</a:t>
            </a:r>
            <a:br>
              <a:rPr lang="en-US" dirty="0"/>
            </a:br>
            <a:r>
              <a:rPr lang="en-US" dirty="0"/>
              <a:t>Gastro (I) Approaches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86E9-2C33-4249-9D32-C622A0383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95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0CB8A-22F9-B04A-BBEA-15E823D6A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7190E-7C1C-174D-8491-D67A0CEE5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Gastro-Intestinal</a:t>
            </a:r>
          </a:p>
          <a:p>
            <a:pPr lvl="1"/>
            <a:r>
              <a:rPr lang="en-US" dirty="0"/>
              <a:t>Structural</a:t>
            </a:r>
          </a:p>
          <a:p>
            <a:pPr lvl="2"/>
            <a:r>
              <a:rPr lang="en-US" dirty="0"/>
              <a:t>Luminal: Malignancy, stricture (IBD, previous surgery, diverticular disease)</a:t>
            </a:r>
          </a:p>
          <a:p>
            <a:pPr lvl="2"/>
            <a:r>
              <a:rPr lang="en-US" dirty="0"/>
              <a:t>Intraluminal</a:t>
            </a:r>
          </a:p>
          <a:p>
            <a:pPr lvl="2"/>
            <a:r>
              <a:rPr lang="en-US" dirty="0"/>
              <a:t>Extraluminal: Hernia</a:t>
            </a:r>
          </a:p>
          <a:p>
            <a:pPr lvl="1"/>
            <a:r>
              <a:rPr lang="en-US" dirty="0"/>
              <a:t>Functional: IBS</a:t>
            </a:r>
          </a:p>
          <a:p>
            <a:r>
              <a:rPr lang="en-US" dirty="0"/>
              <a:t>Neurological: Spinal cord disorders, cauda equina, autonomic dysfunction</a:t>
            </a:r>
            <a:r>
              <a:rPr lang="en-SG" dirty="0"/>
              <a:t> </a:t>
            </a:r>
          </a:p>
          <a:p>
            <a:r>
              <a:rPr lang="en-SG" dirty="0"/>
              <a:t>Systemic: </a:t>
            </a:r>
            <a:r>
              <a:rPr lang="en-US" dirty="0"/>
              <a:t>Hypothyroidism, Hypercalcemia (MEN syndrome), Drugs (Opioids, iron supplements), Ileus</a:t>
            </a:r>
          </a:p>
        </p:txBody>
      </p:sp>
    </p:spTree>
    <p:extLst>
      <p:ext uri="{BB962C8B-B14F-4D97-AF65-F5344CB8AC3E}">
        <p14:creationId xmlns:p14="http://schemas.microsoft.com/office/powerpoint/2010/main" val="352256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54CE-9BD3-1142-BE9E-E388A9527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C70DA-1B16-8744-B732-9DE20FCE9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Abdominal Pain</a:t>
            </a:r>
          </a:p>
          <a:p>
            <a:r>
              <a:rPr lang="en-US" dirty="0"/>
              <a:t>Dysphagia</a:t>
            </a:r>
          </a:p>
          <a:p>
            <a:r>
              <a:rPr lang="en-US" dirty="0"/>
              <a:t>Diarrhea</a:t>
            </a:r>
          </a:p>
          <a:p>
            <a:r>
              <a:rPr lang="en-US" dirty="0"/>
              <a:t>Constipation</a:t>
            </a:r>
          </a:p>
        </p:txBody>
      </p:sp>
    </p:spTree>
    <p:extLst>
      <p:ext uri="{BB962C8B-B14F-4D97-AF65-F5344CB8AC3E}">
        <p14:creationId xmlns:p14="http://schemas.microsoft.com/office/powerpoint/2010/main" val="3888480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B551-7CB6-B542-945A-25F8985E1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Abdominal Pain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3A91C-4ECC-764D-AC5C-2A103E2E2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Intermittent/Episodic: Biliary colic, renal colic, constipation colic, gut claudication, acute intermittent porphyria, hereditary angioedema, familial </a:t>
            </a:r>
            <a:r>
              <a:rPr lang="en-SG" dirty="0" err="1"/>
              <a:t>mediterranean</a:t>
            </a:r>
            <a:r>
              <a:rPr lang="en-US" dirty="0"/>
              <a:t> fever </a:t>
            </a:r>
            <a:endParaRPr lang="en-SG" dirty="0"/>
          </a:p>
          <a:p>
            <a:pPr lvl="0"/>
            <a:r>
              <a:rPr lang="en-US" dirty="0"/>
              <a:t>Dark urine: Ureteric colic, biliary obstruction, acute intermittent porphyria</a:t>
            </a:r>
            <a:endParaRPr lang="en-SG" dirty="0"/>
          </a:p>
          <a:p>
            <a:pPr lvl="0"/>
            <a:r>
              <a:rPr lang="en-US" dirty="0"/>
              <a:t>Other important features: Site, associated symptoms</a:t>
            </a:r>
          </a:p>
          <a:p>
            <a:pPr lvl="0"/>
            <a:r>
              <a:rPr lang="en-US" dirty="0"/>
              <a:t>Consider secondary etiologies to common diagnoses and less common diagnoses </a:t>
            </a:r>
            <a:endParaRPr lang="en-S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8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3F08C-706E-CA4E-83DD-1DC476E34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F49FA04-38E7-3D4D-8337-F36991C0C4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7583683"/>
              </p:ext>
            </p:extLst>
          </p:nvPr>
        </p:nvGraphicFramePr>
        <p:xfrm>
          <a:off x="252248" y="365124"/>
          <a:ext cx="11603422" cy="59726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8643">
                  <a:extLst>
                    <a:ext uri="{9D8B030D-6E8A-4147-A177-3AD203B41FA5}">
                      <a16:colId xmlns:a16="http://schemas.microsoft.com/office/drawing/2014/main" val="2564141150"/>
                    </a:ext>
                  </a:extLst>
                </a:gridCol>
                <a:gridCol w="2531890">
                  <a:extLst>
                    <a:ext uri="{9D8B030D-6E8A-4147-A177-3AD203B41FA5}">
                      <a16:colId xmlns:a16="http://schemas.microsoft.com/office/drawing/2014/main" val="3119332409"/>
                    </a:ext>
                  </a:extLst>
                </a:gridCol>
                <a:gridCol w="6862889">
                  <a:extLst>
                    <a:ext uri="{9D8B030D-6E8A-4147-A177-3AD203B41FA5}">
                      <a16:colId xmlns:a16="http://schemas.microsoft.com/office/drawing/2014/main" val="1582108697"/>
                    </a:ext>
                  </a:extLst>
                </a:gridCol>
              </a:tblGrid>
              <a:tr h="6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Hepatobiliary/ Pancreatic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Jaundice, dark urine, pale stools, fever</a:t>
                      </a:r>
                      <a:endParaRPr lang="en-SG" sz="2000" b="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C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Biliary colic, cholecystitis, cholangitis, pancreatitis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i="1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Secondary causes like chronic </a:t>
                      </a:r>
                      <a:r>
                        <a:rPr lang="en-US" sz="2000" b="0" i="1" baseline="0" dirty="0" err="1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haemolytic</a:t>
                      </a:r>
                      <a:r>
                        <a:rPr lang="en-US" sz="2000" b="0" i="1" baseline="0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anemia</a:t>
                      </a:r>
                      <a:endParaRPr lang="en-SG" sz="2000" b="0" i="1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425944"/>
                  </a:ext>
                </a:extLst>
              </a:tr>
              <a:tr h="125739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Gastrointestinal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Meal associations, bloating, dysphagia/ odynophagia, vomiting, diarrhea, 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PUD, gastric perforation, appendicitis, diverticulitis, IBD, constipation colic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83349425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Peritoneum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Peritonitis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8589930"/>
                  </a:ext>
                </a:extLst>
              </a:tr>
              <a:tr h="6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Urological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Haematuria, frothy urine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Ureteric colic, pyelonephritis, APKD with cyst rupture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34625"/>
                  </a:ext>
                </a:extLst>
              </a:tr>
              <a:tr h="6286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 err="1">
                          <a:solidFill>
                            <a:schemeClr val="bg1"/>
                          </a:solidFill>
                          <a:effectLst/>
                        </a:rPr>
                        <a:t>Gynaecological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PV discharge, dyspareunia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PID, endometriosis, pregnancy complications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4585394"/>
                  </a:ext>
                </a:extLst>
              </a:tr>
              <a:tr h="943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Vascular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Meal associations, hx of afib, claudication elsewhere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Aortic aneurysm/dissection, vasculitis, mesenteric ischemia, lupus gut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390256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Spleen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Splenic infarct/rupture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9958123"/>
                  </a:ext>
                </a:extLst>
              </a:tr>
              <a:tr h="3143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Referred Pain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Cardiac, </a:t>
                      </a:r>
                      <a:r>
                        <a:rPr lang="en-US" sz="2000" baseline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Respi</a:t>
                      </a: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, Testicular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003740"/>
                  </a:ext>
                </a:extLst>
              </a:tr>
              <a:tr h="943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chemeClr val="bg1"/>
                          </a:solidFill>
                          <a:effectLst/>
                        </a:rPr>
                        <a:t>Systemic</a:t>
                      </a:r>
                      <a:endParaRPr lang="en-SG" sz="2000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>
                          <a:solidFill>
                            <a:sysClr val="windowText" lastClr="000000"/>
                          </a:solidFill>
                          <a:effectLst/>
                        </a:rPr>
                        <a:t> </a:t>
                      </a:r>
                      <a:endParaRPr lang="en-SG" sz="2000" baseline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solidFill>
                            <a:sysClr val="windowText" lastClr="000000"/>
                          </a:solidFill>
                          <a:effectLst/>
                        </a:rPr>
                        <a:t>Hypercalcemia, porphyria, DKA, adrenal insufficiency, familial Mediterranean fever, sickle cell anemia, hereditary angioedema</a:t>
                      </a:r>
                      <a:endParaRPr lang="en-SG" sz="2000" baseline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4128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41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F011D-DF9E-5A46-B92F-AE2D80118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Dysphagia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CDE24-6B32-614C-B550-BCF849679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Oropharyngeal (initiation problem) vs esophageal (food stuck problem)</a:t>
            </a:r>
            <a:endParaRPr lang="en-SG" dirty="0"/>
          </a:p>
          <a:p>
            <a:pPr lvl="0"/>
            <a:r>
              <a:rPr lang="en-US" dirty="0"/>
              <a:t>Esophageal: Mechanical (more food) vs functional (more liquids)</a:t>
            </a:r>
            <a:endParaRPr lang="en-SG" dirty="0"/>
          </a:p>
          <a:p>
            <a:pPr lvl="0"/>
            <a:r>
              <a:rPr lang="en-US" dirty="0"/>
              <a:t>Associations: Choking, regurgitation, pain (esophagitis), dryness (</a:t>
            </a:r>
            <a:r>
              <a:rPr lang="en-US" dirty="0" err="1"/>
              <a:t>sjogren’s</a:t>
            </a:r>
            <a:r>
              <a:rPr lang="en-US" dirty="0"/>
              <a:t>)</a:t>
            </a:r>
            <a:endParaRPr lang="en-SG" dirty="0"/>
          </a:p>
          <a:p>
            <a:pPr lvl="0"/>
            <a:r>
              <a:rPr lang="en-US" dirty="0"/>
              <a:t>Complications: Aspiration, malnutrition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229769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FF7EB-67A1-4449-AF41-84E60EA4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Dysphagia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660FF-8C93-9149-B046-41CC5E5B5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Oropharyneal</a:t>
            </a:r>
            <a:endParaRPr lang="en-SG" sz="4400" dirty="0"/>
          </a:p>
          <a:p>
            <a:pPr lvl="1"/>
            <a:r>
              <a:rPr lang="en-US" dirty="0"/>
              <a:t>Mechanical: RT, head and neck </a:t>
            </a:r>
            <a:r>
              <a:rPr lang="en-US" dirty="0" err="1"/>
              <a:t>tumours</a:t>
            </a:r>
            <a:r>
              <a:rPr lang="en-US" dirty="0"/>
              <a:t>/goiters/lymph nodes</a:t>
            </a:r>
            <a:endParaRPr lang="en-SG" sz="4000" dirty="0"/>
          </a:p>
          <a:p>
            <a:pPr lvl="1"/>
            <a:r>
              <a:rPr lang="en-US" dirty="0"/>
              <a:t>Functional: Almost any neurological disorder (remember </a:t>
            </a:r>
            <a:r>
              <a:rPr lang="en-US" dirty="0" err="1"/>
              <a:t>dermato</a:t>
            </a:r>
            <a:r>
              <a:rPr lang="en-US" dirty="0"/>
              <a:t>/polymyositis as a muscular cause of dysphagia; stroke, PD, MG, GBS)</a:t>
            </a:r>
            <a:endParaRPr lang="en-SG" sz="4000" dirty="0"/>
          </a:p>
          <a:p>
            <a:pPr lvl="0"/>
            <a:r>
              <a:rPr lang="en-US" dirty="0"/>
              <a:t>Esophageal </a:t>
            </a:r>
            <a:endParaRPr lang="en-SG" sz="4400" dirty="0"/>
          </a:p>
          <a:p>
            <a:pPr lvl="1"/>
            <a:r>
              <a:rPr lang="en-US" dirty="0"/>
              <a:t>Mechanical: Malignancy, stricture (reflux, radiation, eosinophilic esophagitis, </a:t>
            </a:r>
            <a:r>
              <a:rPr lang="en-US" b="1" dirty="0" err="1"/>
              <a:t>crohn’s</a:t>
            </a:r>
            <a:r>
              <a:rPr lang="en-US" dirty="0"/>
              <a:t>), hiatal hernia, webs/rings (Plummer Vinson </a:t>
            </a:r>
            <a:r>
              <a:rPr lang="en-US" dirty="0" err="1"/>
              <a:t>a/w</a:t>
            </a:r>
            <a:r>
              <a:rPr lang="en-US" dirty="0"/>
              <a:t> IDA)</a:t>
            </a:r>
            <a:endParaRPr lang="en-SG" sz="4000" dirty="0"/>
          </a:p>
          <a:p>
            <a:pPr lvl="1"/>
            <a:r>
              <a:rPr lang="en-US" dirty="0"/>
              <a:t>Functional: Achalasia, esophageal dysmotility (</a:t>
            </a:r>
            <a:r>
              <a:rPr lang="en-US" b="1" dirty="0"/>
              <a:t>scleroderma</a:t>
            </a:r>
            <a:r>
              <a:rPr lang="en-US" dirty="0"/>
              <a:t>), </a:t>
            </a:r>
            <a:r>
              <a:rPr lang="en-US" b="1" dirty="0"/>
              <a:t>dryness (</a:t>
            </a:r>
            <a:r>
              <a:rPr lang="en-US" b="1" dirty="0" err="1"/>
              <a:t>sjogren’s</a:t>
            </a:r>
            <a:r>
              <a:rPr lang="en-US" b="1" dirty="0"/>
              <a:t>)</a:t>
            </a:r>
            <a:endParaRPr lang="en-SG" sz="4000" dirty="0"/>
          </a:p>
          <a:p>
            <a:pPr lvl="0"/>
            <a:r>
              <a:rPr lang="en-US" dirty="0"/>
              <a:t>Esophagitis (pain): Candida (HIV/immunocompromised), GERD, Barrett’s, drugs (bisphosphonates, doxycycline), RT, caustic ingestion</a:t>
            </a:r>
            <a:endParaRPr lang="en-SG" sz="4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123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05DBD-E1E3-164D-B2EB-DD3B0FBB1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F092C-978E-7A48-A8AD-AA4802CC8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Acute vs chronic</a:t>
            </a:r>
          </a:p>
          <a:p>
            <a:r>
              <a:rPr lang="en-US" dirty="0"/>
              <a:t>Bloody vs non-bloody</a:t>
            </a:r>
          </a:p>
          <a:p>
            <a:r>
              <a:rPr lang="en-US" dirty="0"/>
              <a:t>Important risk factors: Travel, immunocompromised</a:t>
            </a:r>
            <a:endParaRPr lang="en-SG" dirty="0"/>
          </a:p>
          <a:p>
            <a:r>
              <a:rPr lang="en-US" dirty="0"/>
              <a:t>Make sure it is not incontinence!</a:t>
            </a:r>
            <a:endParaRPr lang="en-S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1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76FE-A758-4243-9FBD-3AE7B64A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Diarrhea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8727E04-5136-0645-B168-D572246BA5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93874"/>
              </p:ext>
            </p:extLst>
          </p:nvPr>
        </p:nvGraphicFramePr>
        <p:xfrm>
          <a:off x="838200" y="1923393"/>
          <a:ext cx="10515600" cy="43449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2584">
                  <a:extLst>
                    <a:ext uri="{9D8B030D-6E8A-4147-A177-3AD203B41FA5}">
                      <a16:colId xmlns:a16="http://schemas.microsoft.com/office/drawing/2014/main" val="1279926783"/>
                    </a:ext>
                  </a:extLst>
                </a:gridCol>
                <a:gridCol w="7173016">
                  <a:extLst>
                    <a:ext uri="{9D8B030D-6E8A-4147-A177-3AD203B41FA5}">
                      <a16:colId xmlns:a16="http://schemas.microsoft.com/office/drawing/2014/main" val="1961195994"/>
                    </a:ext>
                  </a:extLst>
                </a:gridCol>
              </a:tblGrid>
              <a:tr h="2572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Gastrointestinal (non-inflammatory)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Infectious – GE, SIBO (scleroderma), C diff (recent antibiotics), OI in HIV (microsporidia, </a:t>
                      </a:r>
                      <a:r>
                        <a:rPr lang="en-US" sz="2000" b="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cryptosporidia</a:t>
                      </a: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, CMV colitis)</a:t>
                      </a:r>
                      <a:endParaRPr lang="en-SG" sz="20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Secretory – Villous adenoma, VIPoma</a:t>
                      </a:r>
                      <a:endParaRPr lang="en-SG" sz="20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Malabsorption – Lactose intolerance, celiac, pancreatitis, short bowel</a:t>
                      </a:r>
                      <a:endParaRPr lang="en-SG" sz="20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Malignant – Overflow, lymphoma</a:t>
                      </a:r>
                      <a:endParaRPr lang="en-SG" sz="2000" b="0" dirty="0">
                        <a:solidFill>
                          <a:sysClr val="windowText" lastClr="000000"/>
                        </a:solidFill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ysClr val="windowText" lastClr="000000"/>
                          </a:solidFill>
                          <a:effectLst/>
                        </a:rPr>
                        <a:t>Functional – IBS</a:t>
                      </a:r>
                      <a:endParaRPr lang="en-SG" sz="2000" b="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A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047384"/>
                  </a:ext>
                </a:extLst>
              </a:tr>
              <a:tr h="85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Gastrointestinal (inflammatory)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ysClr val="windowText" lastClr="000000"/>
                          </a:solidFill>
                          <a:effectLst/>
                        </a:rPr>
                        <a:t>IBD, Lupus gut, Ischemic, RT, Infections – bacterial (shigella, e coli), viral (CMV colitis), fungal</a:t>
                      </a:r>
                      <a:endParaRPr lang="en-SG" sz="200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3919603"/>
                  </a:ext>
                </a:extLst>
              </a:tr>
              <a:tr h="857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Systemic</a:t>
                      </a:r>
                      <a:endParaRPr lang="en-SG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Hyperthyroidism, drugs (antibiotics, laxatives, metformin, colchicine), carcinoid, VIPoma/</a:t>
                      </a:r>
                      <a:r>
                        <a:rPr lang="en-US" sz="2000" dirty="0" err="1">
                          <a:solidFill>
                            <a:sysClr val="windowText" lastClr="000000"/>
                          </a:solidFill>
                          <a:effectLst/>
                        </a:rPr>
                        <a:t>Gastrinoma</a:t>
                      </a:r>
                      <a:r>
                        <a:rPr lang="en-US" sz="2000" dirty="0">
                          <a:solidFill>
                            <a:sysClr val="windowText" lastClr="000000"/>
                          </a:solidFill>
                          <a:effectLst/>
                        </a:rPr>
                        <a:t> (think MEN1), DM autonomic neuropathy</a:t>
                      </a:r>
                      <a:endParaRPr lang="en-SG" sz="20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7006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840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F9C1F-516B-804C-8FB8-935377164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Constipation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F3D9D-97C2-8C42-902E-676CEEC40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Excluded Intestinal Obstruction</a:t>
            </a:r>
          </a:p>
          <a:p>
            <a:r>
              <a:rPr lang="en-US" sz="3200" dirty="0"/>
              <a:t>Consider Complications: Diverticular disease, hemorrhoids, anal fissures, prolapse</a:t>
            </a:r>
            <a:endParaRPr lang="en-SG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148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563</Words>
  <Application>Microsoft Macintosh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PACES Approaches Ep5: Gastro (I) Approaches</vt:lpstr>
      <vt:lpstr>Content</vt:lpstr>
      <vt:lpstr>Abdominal Pain</vt:lpstr>
      <vt:lpstr>PowerPoint Presentation</vt:lpstr>
      <vt:lpstr>Dysphagia</vt:lpstr>
      <vt:lpstr>Dysphagia</vt:lpstr>
      <vt:lpstr>Diarrhea</vt:lpstr>
      <vt:lpstr>Diarrhea</vt:lpstr>
      <vt:lpstr>Constipation</vt:lpstr>
      <vt:lpstr>Constipation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PACES Approaches Ep3: Cardiology Approaches</dc:title>
  <dc:creator>Zhemin Wang</dc:creator>
  <cp:lastModifiedBy>Zhemin Wang</cp:lastModifiedBy>
  <cp:revision>25</cp:revision>
  <dcterms:created xsi:type="dcterms:W3CDTF">2020-06-27T11:48:26Z</dcterms:created>
  <dcterms:modified xsi:type="dcterms:W3CDTF">2020-07-10T08:05:27Z</dcterms:modified>
</cp:coreProperties>
</file>