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5" r:id="rId5"/>
    <p:sldId id="258" r:id="rId6"/>
    <p:sldId id="260" r:id="rId7"/>
    <p:sldId id="264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4"/>
    <p:restoredTop sz="94599"/>
  </p:normalViewPr>
  <p:slideViewPr>
    <p:cSldViewPr snapToGrid="0" snapToObjects="1" showGuides="1">
      <p:cViewPr varScale="1">
        <p:scale>
          <a:sx n="65" d="100"/>
          <a:sy n="65" d="100"/>
        </p:scale>
        <p:origin x="216" y="9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6F96-1944-5E41-8F45-704D80DF3F7C}" type="datetimeFigureOut">
              <a:rPr lang="en-US" smtClean="0"/>
              <a:t>8/1/20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6AEEE-E263-9A4F-9DDA-D7F5ABFCC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6AEEE-E263-9A4F-9DDA-D7F5ABFCC9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87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6AEEE-E263-9A4F-9DDA-D7F5ABFCC9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6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8/1/20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Ep8:</a:t>
            </a:r>
            <a:br>
              <a:rPr lang="en-US" dirty="0"/>
            </a:br>
            <a:r>
              <a:rPr lang="en-US" dirty="0"/>
              <a:t>Endocrine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Weight Gain/Obesity</a:t>
            </a:r>
          </a:p>
          <a:p>
            <a:pPr lvl="0"/>
            <a:r>
              <a:rPr lang="en-US" dirty="0"/>
              <a:t>Weight Loss</a:t>
            </a:r>
            <a:endParaRPr lang="en-SG" dirty="0"/>
          </a:p>
          <a:p>
            <a:pPr lvl="0"/>
            <a:r>
              <a:rPr lang="en-US" dirty="0"/>
              <a:t>Excessive Sweating</a:t>
            </a:r>
            <a:endParaRPr lang="en-SG" dirty="0"/>
          </a:p>
          <a:p>
            <a:pPr lvl="0"/>
            <a:r>
              <a:rPr lang="en-US" dirty="0"/>
              <a:t>Pituitary Axis</a:t>
            </a:r>
            <a:endParaRPr lang="en-SG" dirty="0"/>
          </a:p>
          <a:p>
            <a:pPr lvl="0"/>
            <a:r>
              <a:rPr lang="en-US" dirty="0" err="1"/>
              <a:t>Gynaecomastia</a:t>
            </a:r>
            <a:endParaRPr lang="en-SG" dirty="0"/>
          </a:p>
          <a:p>
            <a:pPr lvl="0"/>
            <a:r>
              <a:rPr lang="en-US" dirty="0"/>
              <a:t>Facial Flushing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DD31-B08C-DE40-A3D6-47591103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Gain and Obesity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0D2383C-081B-E945-AD5A-C17C0256CF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376969"/>
              </p:ext>
            </p:extLst>
          </p:nvPr>
        </p:nvGraphicFramePr>
        <p:xfrm>
          <a:off x="838199" y="1690688"/>
          <a:ext cx="10303933" cy="4489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303933">
                  <a:extLst>
                    <a:ext uri="{9D8B030D-6E8A-4147-A177-3AD203B41FA5}">
                      <a16:colId xmlns:a16="http://schemas.microsoft.com/office/drawing/2014/main" val="3578614624"/>
                    </a:ext>
                  </a:extLst>
                </a:gridCol>
              </a:tblGrid>
              <a:tr h="816360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effectLst/>
                        </a:rPr>
                        <a:t>Fluid: </a:t>
                      </a:r>
                      <a:endParaRPr lang="en-SG" sz="2400" b="1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Cardiac/Hepatic/Renal/Gastro causes of fluid overload</a:t>
                      </a:r>
                      <a:endParaRPr lang="en-SG" sz="2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0153747"/>
                  </a:ext>
                </a:extLst>
              </a:tr>
              <a:tr h="1632720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effectLst/>
                        </a:rPr>
                        <a:t>Physiological:</a:t>
                      </a:r>
                      <a:endParaRPr lang="en-SG" sz="2400" b="1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-Excessive intake</a:t>
                      </a:r>
                      <a:endParaRPr lang="en-SG" sz="2400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-Reduced physical activity</a:t>
                      </a:r>
                      <a:endParaRPr lang="en-SG" sz="2400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-Genetics</a:t>
                      </a:r>
                      <a:endParaRPr lang="en-SG" sz="2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368452"/>
                  </a:ext>
                </a:extLst>
              </a:tr>
              <a:tr h="2040900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effectLst/>
                        </a:rPr>
                        <a:t>Systemic:</a:t>
                      </a:r>
                      <a:endParaRPr lang="en-SG" sz="2400" b="1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-Endocrine: 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effectLst/>
                        </a:rPr>
                        <a:t>Cushing’s, Hypothyroidism, PCOS, Insulinoma, Acromegaly</a:t>
                      </a:r>
                      <a:endParaRPr lang="en-SG" sz="2400" baseline="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-Neuro: CNS lesions with hypothalamus involvement</a:t>
                      </a:r>
                      <a:endParaRPr lang="en-SG" sz="2400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-Drugs: Antidepressants/antipsychotic, </a:t>
                      </a:r>
                      <a:r>
                        <a:rPr lang="en-US" sz="2400" baseline="0" dirty="0" err="1">
                          <a:effectLst/>
                        </a:rPr>
                        <a:t>sulphonylurea</a:t>
                      </a:r>
                      <a:r>
                        <a:rPr lang="en-US" sz="2400" baseline="0" dirty="0">
                          <a:effectLst/>
                        </a:rPr>
                        <a:t>, OCP, valproate</a:t>
                      </a:r>
                      <a:endParaRPr lang="en-SG" sz="2400" baseline="0" dirty="0">
                        <a:effectLst/>
                      </a:endParaRPr>
                    </a:p>
                    <a:p>
                      <a:r>
                        <a:rPr lang="en-US" sz="2400" baseline="0" dirty="0">
                          <a:effectLst/>
                        </a:rPr>
                        <a:t>-Genetics: Prader Willi, Leptin Deficiency</a:t>
                      </a:r>
                      <a:endParaRPr lang="en-SG" sz="2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07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20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C5DA0-8A60-EA47-A126-D75622D7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B96A-0F1E-CD4D-AFC0-51E117E62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Establish intentionality of weight loss, appetite (appetite ok in malabsorption/thyroid disorders)</a:t>
            </a:r>
            <a:endParaRPr lang="en-SG" dirty="0"/>
          </a:p>
          <a:p>
            <a:pPr lvl="0"/>
            <a:r>
              <a:rPr lang="en-US" dirty="0"/>
              <a:t>Malignancy: Solid organ, </a:t>
            </a:r>
            <a:r>
              <a:rPr lang="en-US" dirty="0" err="1"/>
              <a:t>haematological</a:t>
            </a:r>
            <a:endParaRPr lang="en-SG" dirty="0"/>
          </a:p>
          <a:p>
            <a:pPr lvl="0"/>
            <a:r>
              <a:rPr lang="en-US" dirty="0"/>
              <a:t>Endocrine: Hyperthyroidism, DM, Addison’s, Pheochromocytoma</a:t>
            </a:r>
            <a:endParaRPr lang="en-SG" dirty="0"/>
          </a:p>
          <a:p>
            <a:pPr lvl="0"/>
            <a:r>
              <a:rPr lang="en-US" dirty="0"/>
              <a:t>Chronic infections: TB, HIV</a:t>
            </a:r>
            <a:endParaRPr lang="en-SG" dirty="0"/>
          </a:p>
          <a:p>
            <a:pPr lvl="0"/>
            <a:r>
              <a:rPr lang="en-US" dirty="0"/>
              <a:t>Malabsorption: GI pathology (chronic pancreatitis, SIBO – carbohydrate breath test, celiac – IgA anti tissue transglutaminase ab/SI biopsy, lactose </a:t>
            </a:r>
            <a:r>
              <a:rPr lang="en-US" dirty="0" err="1"/>
              <a:t>intol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Chronic Disease: CKD, CLD, Heart Failure, COPD</a:t>
            </a:r>
            <a:endParaRPr lang="en-SG" dirty="0"/>
          </a:p>
          <a:p>
            <a:pPr lvl="0"/>
            <a:r>
              <a:rPr lang="en-US" dirty="0"/>
              <a:t>Psychogenic: Depression, anorexia, dementia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88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CE4D-8BBE-144E-81B6-F0932385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Excessive Sweating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D454-3805-1847-BE75-5683C922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Infection: TB, sub-acute/chronic infections (IE, abscess, HIV)</a:t>
            </a:r>
            <a:endParaRPr lang="en-SG" dirty="0"/>
          </a:p>
          <a:p>
            <a:pPr lvl="0"/>
            <a:r>
              <a:rPr lang="en-US" dirty="0"/>
              <a:t>Neoplasm: </a:t>
            </a:r>
            <a:r>
              <a:rPr lang="en-US" dirty="0" err="1"/>
              <a:t>Haematological</a:t>
            </a:r>
            <a:r>
              <a:rPr lang="en-US" dirty="0"/>
              <a:t> malignancies – B symptoms</a:t>
            </a:r>
            <a:endParaRPr lang="en-SG" dirty="0"/>
          </a:p>
          <a:p>
            <a:pPr lvl="0"/>
            <a:r>
              <a:rPr lang="en-US" dirty="0"/>
              <a:t>Endocrine: Pheochromocytoma, hyperthyroidism, acromegaly, carcinoid, hypoglycemia</a:t>
            </a:r>
            <a:endParaRPr lang="en-SG" dirty="0"/>
          </a:p>
          <a:p>
            <a:pPr lvl="0"/>
            <a:r>
              <a:rPr lang="en-US" dirty="0"/>
              <a:t>Others: Autonomic neuropathy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84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59CA-D1EC-1B42-9079-46DB94BC6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Pituitary 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7B45B-0E64-144D-8480-4FE916985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When to Screen: Headache, visual field defect, when one of the axis affected (especially when suspecting central cause)</a:t>
            </a:r>
            <a:endParaRPr lang="en-SG" dirty="0"/>
          </a:p>
          <a:p>
            <a:pPr lvl="0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0275E3-739A-F74F-BA85-FAC4576C1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00" y="2654299"/>
            <a:ext cx="767715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9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7851-1374-C447-8713-AAFD6FED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Panhypopituitarism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66D39-0111-4F44-B07D-A7BBAD83E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Tumour</a:t>
            </a:r>
            <a:r>
              <a:rPr lang="en-US" dirty="0"/>
              <a:t>: Primary pituitary, metastatic</a:t>
            </a:r>
          </a:p>
          <a:p>
            <a:r>
              <a:rPr lang="en-US" dirty="0"/>
              <a:t>Vascular: Hemorrhage (pituitary apoplexy), ischemic (Sheehan syndrome)</a:t>
            </a:r>
          </a:p>
          <a:p>
            <a:r>
              <a:rPr lang="en-US" dirty="0"/>
              <a:t>Infiltrative: Sarcoidosis, haemochromatosis/iron overload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9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4D73-614A-A24A-B242-CB9DA7C7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Gynaecomastia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F9AAF-8C37-524B-94CB-CDF10E459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Hypogonadism: Pituitary </a:t>
            </a:r>
            <a:r>
              <a:rPr lang="en-US" dirty="0" err="1"/>
              <a:t>tumour</a:t>
            </a:r>
            <a:r>
              <a:rPr lang="en-US" dirty="0"/>
              <a:t>, testicular </a:t>
            </a:r>
            <a:r>
              <a:rPr lang="en-US" dirty="0" err="1"/>
              <a:t>tumour</a:t>
            </a:r>
            <a:endParaRPr lang="en-SG" dirty="0"/>
          </a:p>
          <a:p>
            <a:pPr lvl="0"/>
            <a:r>
              <a:rPr lang="en-US" dirty="0"/>
              <a:t>Hyperthyroidism</a:t>
            </a:r>
            <a:endParaRPr lang="en-SG" dirty="0"/>
          </a:p>
          <a:p>
            <a:pPr lvl="0"/>
            <a:r>
              <a:rPr lang="en-US" dirty="0"/>
              <a:t>CLD, CKD</a:t>
            </a:r>
            <a:endParaRPr lang="en-SG" dirty="0"/>
          </a:p>
          <a:p>
            <a:pPr lvl="0"/>
            <a:r>
              <a:rPr lang="en-US" dirty="0"/>
              <a:t>Drugs: Spironolactone, anti-androgens (dutasteride)</a:t>
            </a:r>
            <a:endParaRPr lang="en-SG" dirty="0"/>
          </a:p>
          <a:p>
            <a:pPr lvl="0"/>
            <a:r>
              <a:rPr lang="en-US" dirty="0"/>
              <a:t>Breast cancer: BRCA</a:t>
            </a:r>
            <a:endParaRPr lang="en-SG" dirty="0"/>
          </a:p>
          <a:p>
            <a:pPr lvl="0"/>
            <a:r>
              <a:rPr lang="en-US" dirty="0"/>
              <a:t>Congenital: Klinefelter syndrome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92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D77FB-8E7F-0148-829E-168DD3BA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Facial Flushing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7C98D-3CAD-264E-AFE9-299E0FFD4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Physiological: Menopause, emotional flushing</a:t>
            </a:r>
            <a:endParaRPr lang="en-SG" dirty="0"/>
          </a:p>
          <a:p>
            <a:pPr lvl="0"/>
            <a:r>
              <a:rPr lang="en-US" dirty="0"/>
              <a:t>Neurological: Autonomic dysfunction</a:t>
            </a:r>
            <a:endParaRPr lang="en-SG" dirty="0"/>
          </a:p>
          <a:p>
            <a:pPr lvl="0"/>
            <a:r>
              <a:rPr lang="en-US" dirty="0"/>
              <a:t>Polycythemia: RCC, PRV</a:t>
            </a:r>
            <a:endParaRPr lang="en-SG" dirty="0"/>
          </a:p>
          <a:p>
            <a:pPr lvl="0"/>
            <a:r>
              <a:rPr lang="en-US" dirty="0"/>
              <a:t>Rash: SLE, Rosacea</a:t>
            </a:r>
            <a:endParaRPr lang="en-SG" dirty="0"/>
          </a:p>
          <a:p>
            <a:pPr lvl="0"/>
            <a:r>
              <a:rPr lang="en-US" dirty="0"/>
              <a:t>Endocrine: Carcinoid, pheochromocytoma, VIPoma, hyperthyroidism, </a:t>
            </a:r>
            <a:r>
              <a:rPr lang="en-US" dirty="0" err="1"/>
              <a:t>mastocytosis</a:t>
            </a:r>
            <a:endParaRPr lang="en-SG" dirty="0"/>
          </a:p>
          <a:p>
            <a:pPr lvl="0"/>
            <a:r>
              <a:rPr lang="en-US" dirty="0"/>
              <a:t>Drugs: Alcohol, serotonin syndrome, food ingestion (spicy foods)</a:t>
            </a:r>
            <a:endParaRPr lang="en-SG" dirty="0"/>
          </a:p>
          <a:p>
            <a:pPr lvl="0"/>
            <a:r>
              <a:rPr lang="en-US" dirty="0"/>
              <a:t>Others: Mitral stenosis, anaphylaxis, SVCO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7550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352</Words>
  <Application>Microsoft Macintosh PowerPoint</Application>
  <PresentationFormat>Widescreen</PresentationFormat>
  <Paragraphs>56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PACES Approaches Ep8: Endocrine Approaches</vt:lpstr>
      <vt:lpstr>Approaches</vt:lpstr>
      <vt:lpstr>Weight Gain and Obesity</vt:lpstr>
      <vt:lpstr>Weight Loss</vt:lpstr>
      <vt:lpstr>Excessive Sweating</vt:lpstr>
      <vt:lpstr>Pituitary Axis</vt:lpstr>
      <vt:lpstr>Panhypopituitarism</vt:lpstr>
      <vt:lpstr>Gynaecomastia</vt:lpstr>
      <vt:lpstr>Facial Flushing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52</cp:revision>
  <dcterms:created xsi:type="dcterms:W3CDTF">2020-06-27T11:48:26Z</dcterms:created>
  <dcterms:modified xsi:type="dcterms:W3CDTF">2020-08-01T03:21:07Z</dcterms:modified>
</cp:coreProperties>
</file>