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65" r:id="rId5"/>
    <p:sldId id="258" r:id="rId6"/>
    <p:sldId id="260" r:id="rId7"/>
    <p:sldId id="264" r:id="rId8"/>
    <p:sldId id="263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14"/>
    <p:restoredTop sz="94599"/>
  </p:normalViewPr>
  <p:slideViewPr>
    <p:cSldViewPr snapToGrid="0" snapToObjects="1" showGuides="1">
      <p:cViewPr varScale="1">
        <p:scale>
          <a:sx n="65" d="100"/>
          <a:sy n="65" d="100"/>
        </p:scale>
        <p:origin x="216" y="9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06F96-1944-5E41-8F45-704D80DF3F7C}" type="datetimeFigureOut">
              <a:rPr lang="en-US" smtClean="0"/>
              <a:t>8/1/20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6AEEE-E263-9A4F-9DDA-D7F5ABFC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6AEEE-E263-9A4F-9DDA-D7F5ABFCC9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87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6AEEE-E263-9A4F-9DDA-D7F5ABFCC9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6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9D2D-D485-594C-9D08-2C3209BE7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5C2D5-9B3F-D149-B162-F131E9B70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BA905-E106-FF49-B132-301F5EC8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264FC-6D55-574F-AA5E-955734A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556DB-D99C-474A-92F2-4B320653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0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8A4B-A5D2-B64F-9654-0688A5B3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1A7A3-B9E7-5D47-8ED2-4E67D44E2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62B43-1445-8945-9B08-7829A994A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66690-3AD8-1148-9DAD-0FC3296B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7C0D1-F846-F048-9216-75DBB4F8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1D6DF5-02A0-D047-A1DD-E4C0015D53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ACCF9-95EB-484F-8E26-A58C5D44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88F07-E316-D24D-8CF6-209E52ED5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FF686-B78C-0C45-AEDD-C017B8AAF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E209C-0B2F-8F43-ADAE-8566C475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0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F1582-9524-F447-9B9F-5082726E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6F5DE-F513-7E4A-B576-63D0C0C9D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C9BB1-95C3-274E-83B1-185E3DC6F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ED8C7-04C7-A94D-8D2A-0912EB0B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4DA5F-90EA-D64E-93ED-1633E7393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7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8CB56-D2D7-BB41-913D-5B7E1E689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08379-2001-D949-9F89-9CF7717F9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B2BD5-15FA-6743-85CD-43A93B97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53B36-66FD-3E4A-9C39-55592EE2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4244C-BA89-D046-834E-96F271B5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2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F7C5-7632-E547-B0BA-9D8B7BEDA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2950F-3FE8-DA4B-8E2C-AE87759CE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6B135-D6E8-0142-94EE-DFF5AA6A3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E8047-ECF5-2F46-B597-38A04023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C50A8-DE95-E249-9CC0-4ED974EBF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981F9-BC0B-1B4A-B1EB-E67EFDE3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0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42E8C-689C-5B44-AD6B-E3CA9E361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D2509-06AC-1943-887C-8E06EF62F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DB663-47BE-0B44-8022-02D7EF956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C29F68-CC5C-CD4E-8C5B-1045CA4B8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B237E-72D4-964B-9FB4-35B1D686B7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9E9CD4-06A6-B946-A369-EDC837967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3AF417-AD68-3C47-8A1F-A22CAD69B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48441F-C261-BF4B-B250-0EE084D1F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8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8DB90-5F5D-9746-8EE6-F5E2201F6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F258D7-F19C-DD4A-BA73-6BBC6B32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C8501-2342-DE4B-93C5-D5115E212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463DB-2130-3B41-A66A-24F76688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5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71A34F-04D1-4846-8014-509AE6AF3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35C71-246A-024D-9982-5574D33A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5CE94-23CA-BB47-991D-77449305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7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1CEDB-ECFD-334D-9722-6286AA9D7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9EE23-4222-E041-A006-620BF7EF6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8036B-FB6D-4D40-822E-D5B0236D2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12B85-80BE-9F43-AFFF-41BB73FB6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557F9-7E9B-7446-BC04-5456C1B22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99F60-1C31-1C48-804B-181058B2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8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1B522-2C81-2E46-B7C5-E48FB5BE3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7AF3E0-2B0D-584D-8FA8-5D334D5D2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930B3-7D2F-2E4C-BA01-DA678F8AA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41D7D-E052-3644-AB76-49C019C3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C8DA9-F73B-EA45-A3E2-9617E911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7191E3-6466-DD48-A994-4BDC8A404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6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F0C88-A1AD-3C48-BB8D-BD5EC34A8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0AFA2-A145-6647-8A7D-2754718B6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B1501-4528-9842-A45C-D0486AC2BF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1FC8C-6CAF-BC49-A3F0-8E95B3FF20DB}" type="datetimeFigureOut">
              <a:rPr lang="en-US" smtClean="0"/>
              <a:t>8/1/20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9B6B6-372E-EA4A-B945-CB0330115C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1E2A1-6E97-C543-974A-DCF5341F7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671D-8FFC-354B-AEBB-993C57E781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PACES Approaches Ep8:</a:t>
            </a:r>
            <a:br>
              <a:rPr lang="en-US" dirty="0"/>
            </a:br>
            <a:r>
              <a:rPr lang="en-US" dirty="0"/>
              <a:t>Endocrine Approaches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B86E9-2C33-4249-9D32-C622A0383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9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D54CE-9BD3-1142-BE9E-E388A9527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70DA-1B16-8744-B732-9DE20FCE9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Weight Gain/Obesity</a:t>
            </a:r>
          </a:p>
          <a:p>
            <a:pPr lvl="0"/>
            <a:r>
              <a:rPr lang="en-US" dirty="0"/>
              <a:t>Weight Loss</a:t>
            </a:r>
            <a:endParaRPr lang="en-SG" dirty="0"/>
          </a:p>
          <a:p>
            <a:pPr lvl="0"/>
            <a:r>
              <a:rPr lang="en-US" dirty="0"/>
              <a:t>Excessive Sweating</a:t>
            </a:r>
            <a:endParaRPr lang="en-SG" dirty="0"/>
          </a:p>
          <a:p>
            <a:pPr lvl="0"/>
            <a:r>
              <a:rPr lang="en-US" dirty="0"/>
              <a:t>Pituitary Axis</a:t>
            </a:r>
            <a:endParaRPr lang="en-SG" dirty="0"/>
          </a:p>
          <a:p>
            <a:pPr lvl="0"/>
            <a:r>
              <a:rPr lang="en-US" dirty="0" err="1"/>
              <a:t>Gynaecomastia</a:t>
            </a:r>
            <a:endParaRPr lang="en-SG" dirty="0"/>
          </a:p>
          <a:p>
            <a:pPr lvl="0"/>
            <a:r>
              <a:rPr lang="en-US" dirty="0"/>
              <a:t>Facial Flushing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8848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4DD31-B08C-DE40-A3D6-475911031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 Gain and Obesity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0D2383C-081B-E945-AD5A-C17C0256CF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376969"/>
              </p:ext>
            </p:extLst>
          </p:nvPr>
        </p:nvGraphicFramePr>
        <p:xfrm>
          <a:off x="838199" y="1690688"/>
          <a:ext cx="10303933" cy="44899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303933">
                  <a:extLst>
                    <a:ext uri="{9D8B030D-6E8A-4147-A177-3AD203B41FA5}">
                      <a16:colId xmlns:a16="http://schemas.microsoft.com/office/drawing/2014/main" val="3578614624"/>
                    </a:ext>
                  </a:extLst>
                </a:gridCol>
              </a:tblGrid>
              <a:tr h="816360">
                <a:tc>
                  <a:txBody>
                    <a:bodyPr/>
                    <a:lstStyle/>
                    <a:p>
                      <a:r>
                        <a:rPr lang="en-US" sz="2400" b="1" baseline="0" dirty="0">
                          <a:effectLst/>
                        </a:rPr>
                        <a:t>Fluid: </a:t>
                      </a:r>
                      <a:endParaRPr lang="en-SG" sz="2400" b="1" baseline="0" dirty="0">
                        <a:effectLst/>
                      </a:endParaRPr>
                    </a:p>
                    <a:p>
                      <a:r>
                        <a:rPr lang="en-US" sz="2400" baseline="0" dirty="0">
                          <a:effectLst/>
                        </a:rPr>
                        <a:t>Cardiac/Hepatic/Renal/Gastro causes of fluid overload</a:t>
                      </a:r>
                      <a:endParaRPr lang="en-SG" sz="2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0153747"/>
                  </a:ext>
                </a:extLst>
              </a:tr>
              <a:tr h="1632720">
                <a:tc>
                  <a:txBody>
                    <a:bodyPr/>
                    <a:lstStyle/>
                    <a:p>
                      <a:r>
                        <a:rPr lang="en-US" sz="2400" b="1" baseline="0" dirty="0">
                          <a:effectLst/>
                        </a:rPr>
                        <a:t>Physiological:</a:t>
                      </a:r>
                      <a:endParaRPr lang="en-SG" sz="2400" b="1" baseline="0" dirty="0">
                        <a:effectLst/>
                      </a:endParaRPr>
                    </a:p>
                    <a:p>
                      <a:r>
                        <a:rPr lang="en-US" sz="2400" baseline="0" dirty="0">
                          <a:effectLst/>
                        </a:rPr>
                        <a:t>-Excessive intake</a:t>
                      </a:r>
                      <a:endParaRPr lang="en-SG" sz="2400" baseline="0" dirty="0">
                        <a:effectLst/>
                      </a:endParaRPr>
                    </a:p>
                    <a:p>
                      <a:r>
                        <a:rPr lang="en-US" sz="2400" baseline="0" dirty="0">
                          <a:effectLst/>
                        </a:rPr>
                        <a:t>-Reduced physical activity</a:t>
                      </a:r>
                      <a:endParaRPr lang="en-SG" sz="2400" baseline="0" dirty="0">
                        <a:effectLst/>
                      </a:endParaRPr>
                    </a:p>
                    <a:p>
                      <a:r>
                        <a:rPr lang="en-US" sz="2400" baseline="0" dirty="0">
                          <a:effectLst/>
                        </a:rPr>
                        <a:t>-Genetics</a:t>
                      </a:r>
                      <a:endParaRPr lang="en-SG" sz="2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4368452"/>
                  </a:ext>
                </a:extLst>
              </a:tr>
              <a:tr h="2040900">
                <a:tc>
                  <a:txBody>
                    <a:bodyPr/>
                    <a:lstStyle/>
                    <a:p>
                      <a:r>
                        <a:rPr lang="en-US" sz="2400" b="1" baseline="0" dirty="0">
                          <a:effectLst/>
                        </a:rPr>
                        <a:t>Systemic:</a:t>
                      </a:r>
                      <a:endParaRPr lang="en-SG" sz="2400" b="1" baseline="0" dirty="0">
                        <a:effectLst/>
                      </a:endParaRPr>
                    </a:p>
                    <a:p>
                      <a:r>
                        <a:rPr lang="en-US" sz="2400" baseline="0" dirty="0">
                          <a:effectLst/>
                        </a:rPr>
                        <a:t>-Endocrine: </a:t>
                      </a:r>
                      <a:r>
                        <a:rPr lang="en-US" sz="2400" baseline="0" dirty="0">
                          <a:solidFill>
                            <a:srgbClr val="C00000"/>
                          </a:solidFill>
                          <a:effectLst/>
                        </a:rPr>
                        <a:t>Cushing’s, Hypothyroidism, PCOS, Insulinoma, Acromegaly</a:t>
                      </a:r>
                      <a:endParaRPr lang="en-SG" sz="2400" baseline="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r>
                        <a:rPr lang="en-US" sz="2400" baseline="0" dirty="0">
                          <a:effectLst/>
                        </a:rPr>
                        <a:t>-Neuro: CNS lesions with hypothalamus involvement</a:t>
                      </a:r>
                      <a:endParaRPr lang="en-SG" sz="2400" baseline="0" dirty="0">
                        <a:effectLst/>
                      </a:endParaRPr>
                    </a:p>
                    <a:p>
                      <a:r>
                        <a:rPr lang="en-US" sz="2400" baseline="0" dirty="0">
                          <a:effectLst/>
                        </a:rPr>
                        <a:t>-Drugs: Antidepressants/antipsychotic, </a:t>
                      </a:r>
                      <a:r>
                        <a:rPr lang="en-US" sz="2400" baseline="0" dirty="0" err="1">
                          <a:effectLst/>
                        </a:rPr>
                        <a:t>sulphonylurea</a:t>
                      </a:r>
                      <a:r>
                        <a:rPr lang="en-US" sz="2400" baseline="0" dirty="0">
                          <a:effectLst/>
                        </a:rPr>
                        <a:t>, OCP, valproate</a:t>
                      </a:r>
                      <a:endParaRPr lang="en-SG" sz="2400" baseline="0" dirty="0">
                        <a:effectLst/>
                      </a:endParaRPr>
                    </a:p>
                    <a:p>
                      <a:r>
                        <a:rPr lang="en-US" sz="2400" baseline="0" dirty="0">
                          <a:effectLst/>
                        </a:rPr>
                        <a:t>-Genetics: Prader Willi, Leptin Deficiency</a:t>
                      </a:r>
                      <a:endParaRPr lang="en-SG" sz="2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3078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206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C5DA0-8A60-EA47-A126-D75622D75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B96A-0F1E-CD4D-AFC0-51E117E62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Establish intentionality of weight loss, appetite (appetite ok in malabsorption/thyroid disorders)</a:t>
            </a:r>
            <a:endParaRPr lang="en-SG" dirty="0"/>
          </a:p>
          <a:p>
            <a:pPr lvl="0"/>
            <a:r>
              <a:rPr lang="en-US" dirty="0"/>
              <a:t>Malignancy: Solid organ, </a:t>
            </a:r>
            <a:r>
              <a:rPr lang="en-US" dirty="0" err="1"/>
              <a:t>haematological</a:t>
            </a:r>
            <a:endParaRPr lang="en-SG" dirty="0"/>
          </a:p>
          <a:p>
            <a:pPr lvl="0"/>
            <a:r>
              <a:rPr lang="en-US" dirty="0"/>
              <a:t>Endocrine: Hyperthyroidism, DM, Addison’s, Pheochromocytoma</a:t>
            </a:r>
            <a:endParaRPr lang="en-SG" dirty="0"/>
          </a:p>
          <a:p>
            <a:pPr lvl="0"/>
            <a:r>
              <a:rPr lang="en-US" dirty="0"/>
              <a:t>Chronic infections: TB, HIV</a:t>
            </a:r>
            <a:endParaRPr lang="en-SG" dirty="0"/>
          </a:p>
          <a:p>
            <a:pPr lvl="0"/>
            <a:r>
              <a:rPr lang="en-US" dirty="0"/>
              <a:t>Malabsorption: GI pathology (chronic pancreatitis, SIBO – carbohydrate breath test, celiac – IgA anti tissue transglutaminase ab/SI biopsy, lactose </a:t>
            </a:r>
            <a:r>
              <a:rPr lang="en-US" dirty="0" err="1"/>
              <a:t>intol</a:t>
            </a:r>
            <a:r>
              <a:rPr lang="en-US" dirty="0"/>
              <a:t>)</a:t>
            </a:r>
            <a:endParaRPr lang="en-SG" dirty="0"/>
          </a:p>
          <a:p>
            <a:pPr lvl="0"/>
            <a:r>
              <a:rPr lang="en-US" dirty="0"/>
              <a:t>Chronic Disease: CKD, CLD, Heart Failure, COPD</a:t>
            </a:r>
            <a:endParaRPr lang="en-SG" dirty="0"/>
          </a:p>
          <a:p>
            <a:pPr lvl="0"/>
            <a:r>
              <a:rPr lang="en-US" dirty="0"/>
              <a:t>Psychogenic: Depression, anorexia, dementia</a:t>
            </a:r>
            <a:endParaRPr lang="en-S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889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ACE4D-8BBE-144E-81B6-F0932385B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Excessive Sweating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D454-3805-1847-BE75-5683C9220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Infection: TB, sub-acute/chronic infections (IE, abscess, HIV)</a:t>
            </a:r>
            <a:endParaRPr lang="en-SG" dirty="0"/>
          </a:p>
          <a:p>
            <a:pPr lvl="0"/>
            <a:r>
              <a:rPr lang="en-US" dirty="0"/>
              <a:t>Neoplasm: </a:t>
            </a:r>
            <a:r>
              <a:rPr lang="en-US" dirty="0" err="1"/>
              <a:t>Haematological</a:t>
            </a:r>
            <a:r>
              <a:rPr lang="en-US" dirty="0"/>
              <a:t> malignancies – B symptoms</a:t>
            </a:r>
            <a:endParaRPr lang="en-SG" dirty="0"/>
          </a:p>
          <a:p>
            <a:pPr lvl="0"/>
            <a:r>
              <a:rPr lang="en-US" dirty="0"/>
              <a:t>Endocrine: Pheochromocytoma, hyperthyroidism, acromegaly, carcinoid, hypoglycemia</a:t>
            </a:r>
            <a:endParaRPr lang="en-SG" dirty="0"/>
          </a:p>
          <a:p>
            <a:pPr lvl="0"/>
            <a:r>
              <a:rPr lang="en-US" dirty="0"/>
              <a:t>Others: Autonomic neuropathy</a:t>
            </a:r>
            <a:endParaRPr lang="en-S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84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A59CA-D1EC-1B42-9079-46DB94BC6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Pituitary Axis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7B45B-0E64-144D-8480-4FE916985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When to Screen: Headache, visual field defect, when one of the axis affected (especially when suspecting central cause)</a:t>
            </a:r>
            <a:endParaRPr lang="en-SG" dirty="0"/>
          </a:p>
          <a:p>
            <a:pPr lvl="0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0275E3-739A-F74F-BA85-FAC4576C1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600" y="2654299"/>
            <a:ext cx="7677150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199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67851-1374-C447-8713-AAFD6FEDB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Panhypopituitarism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66D39-0111-4F44-B07D-A7BBAD83E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Tumour</a:t>
            </a:r>
            <a:r>
              <a:rPr lang="en-US" dirty="0"/>
              <a:t>: Primary pituitary, metastatic</a:t>
            </a:r>
          </a:p>
          <a:p>
            <a:r>
              <a:rPr lang="en-US" dirty="0"/>
              <a:t>Vascular: Hemorrhage (pituitary apoplexy), ischemic (Sheehan syndrome)</a:t>
            </a:r>
          </a:p>
          <a:p>
            <a:r>
              <a:rPr lang="en-US" dirty="0"/>
              <a:t>Infiltrative: Sarcoidosis, haemochromatosis/iron overload</a:t>
            </a:r>
            <a:endParaRPr lang="en-S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594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34D73-614A-A24A-B242-CB9DA7C7B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Gynaecomastia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F9AAF-8C37-524B-94CB-CDF10E459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Hypogonadism: Pituitary </a:t>
            </a:r>
            <a:r>
              <a:rPr lang="en-US" dirty="0" err="1"/>
              <a:t>tumour</a:t>
            </a:r>
            <a:r>
              <a:rPr lang="en-US" dirty="0"/>
              <a:t>, testicular </a:t>
            </a:r>
            <a:r>
              <a:rPr lang="en-US" dirty="0" err="1"/>
              <a:t>tumour</a:t>
            </a:r>
            <a:endParaRPr lang="en-SG" dirty="0"/>
          </a:p>
          <a:p>
            <a:pPr lvl="0"/>
            <a:r>
              <a:rPr lang="en-US" dirty="0"/>
              <a:t>Hyperthyroidism</a:t>
            </a:r>
            <a:endParaRPr lang="en-SG" dirty="0"/>
          </a:p>
          <a:p>
            <a:pPr lvl="0"/>
            <a:r>
              <a:rPr lang="en-US" dirty="0"/>
              <a:t>CLD, CKD</a:t>
            </a:r>
            <a:endParaRPr lang="en-SG" dirty="0"/>
          </a:p>
          <a:p>
            <a:pPr lvl="0"/>
            <a:r>
              <a:rPr lang="en-US" dirty="0"/>
              <a:t>Drugs: Spironolactone, anti-androgens (dutasteride)</a:t>
            </a:r>
            <a:endParaRPr lang="en-SG" dirty="0"/>
          </a:p>
          <a:p>
            <a:pPr lvl="0"/>
            <a:r>
              <a:rPr lang="en-US" dirty="0"/>
              <a:t>Breast cancer: BRCA</a:t>
            </a:r>
            <a:endParaRPr lang="en-SG" dirty="0"/>
          </a:p>
          <a:p>
            <a:pPr lvl="0"/>
            <a:r>
              <a:rPr lang="en-US" dirty="0"/>
              <a:t>Congenital: Klinefelter syndrome</a:t>
            </a:r>
            <a:endParaRPr lang="en-S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692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D77FB-8E7F-0148-829E-168DD3BA8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Facial Flushing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7C98D-3CAD-264E-AFE9-299E0FFD4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Physiological: Menopause, emotional flushing</a:t>
            </a:r>
            <a:endParaRPr lang="en-SG" dirty="0"/>
          </a:p>
          <a:p>
            <a:pPr lvl="0"/>
            <a:r>
              <a:rPr lang="en-US" dirty="0"/>
              <a:t>Neurological: Autonomic dysfunction</a:t>
            </a:r>
            <a:endParaRPr lang="en-SG" dirty="0"/>
          </a:p>
          <a:p>
            <a:pPr lvl="0"/>
            <a:r>
              <a:rPr lang="en-US" dirty="0"/>
              <a:t>Polycythemia: RCC, PRV</a:t>
            </a:r>
            <a:endParaRPr lang="en-SG" dirty="0"/>
          </a:p>
          <a:p>
            <a:pPr lvl="0"/>
            <a:r>
              <a:rPr lang="en-US" dirty="0"/>
              <a:t>Rash: SLE, Rosacea</a:t>
            </a:r>
            <a:endParaRPr lang="en-SG" dirty="0"/>
          </a:p>
          <a:p>
            <a:pPr lvl="0"/>
            <a:r>
              <a:rPr lang="en-US" dirty="0"/>
              <a:t>Endocrine: Carcinoid, pheochromocytoma, VIPoma, hyperthyroidism, </a:t>
            </a:r>
            <a:r>
              <a:rPr lang="en-US" dirty="0" err="1"/>
              <a:t>mastocytosis</a:t>
            </a:r>
            <a:endParaRPr lang="en-SG" dirty="0"/>
          </a:p>
          <a:p>
            <a:pPr lvl="0"/>
            <a:r>
              <a:rPr lang="en-US" dirty="0"/>
              <a:t>Drugs: Alcohol, serotonin syndrome, food ingestion (spicy foods)</a:t>
            </a:r>
            <a:endParaRPr lang="en-SG" dirty="0"/>
          </a:p>
          <a:p>
            <a:pPr lvl="0"/>
            <a:r>
              <a:rPr lang="en-US" dirty="0"/>
              <a:t>Others: Mitral stenosis, anaphylaxis, SVCO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75502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2132</TotalTime>
  <Words>352</Words>
  <Application>Microsoft Macintosh PowerPoint</Application>
  <PresentationFormat>Widescreen</PresentationFormat>
  <Paragraphs>56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 PACES Approaches Ep8: Endocrine Approaches</vt:lpstr>
      <vt:lpstr>Approaches</vt:lpstr>
      <vt:lpstr>Weight Gain and Obesity</vt:lpstr>
      <vt:lpstr>Weight Loss</vt:lpstr>
      <vt:lpstr>Excessive Sweating</vt:lpstr>
      <vt:lpstr>Pituitary Axis</vt:lpstr>
      <vt:lpstr>Panhypopituitarism</vt:lpstr>
      <vt:lpstr>Gynaecomastia</vt:lpstr>
      <vt:lpstr>Facial Flushing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PACES Approaches Ep3: Cardiology Approaches</dc:title>
  <dc:creator>Zhemin Wang</dc:creator>
  <cp:lastModifiedBy>Zhemin Wang</cp:lastModifiedBy>
  <cp:revision>52</cp:revision>
  <dcterms:created xsi:type="dcterms:W3CDTF">2020-06-27T11:48:26Z</dcterms:created>
  <dcterms:modified xsi:type="dcterms:W3CDTF">2020-08-01T03:21:07Z</dcterms:modified>
</cp:coreProperties>
</file>