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0"/>
  </p:normalViewPr>
  <p:slideViewPr>
    <p:cSldViewPr snapToGrid="0" snapToObjects="1" showGuides="1">
      <p:cViewPr varScale="1">
        <p:scale>
          <a:sx n="107" d="100"/>
          <a:sy n="107" d="100"/>
        </p:scale>
        <p:origin x="64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6/27/20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Ep3:</a:t>
            </a:r>
            <a:br>
              <a:rPr lang="en-US" dirty="0"/>
            </a:br>
            <a:r>
              <a:rPr lang="en-US" dirty="0"/>
              <a:t>Cardiology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Chest Pain</a:t>
            </a:r>
          </a:p>
          <a:p>
            <a:r>
              <a:rPr lang="en-US" dirty="0"/>
              <a:t>Palpitations</a:t>
            </a:r>
          </a:p>
          <a:p>
            <a:r>
              <a:rPr lang="en-US" dirty="0"/>
              <a:t>Hypertension</a:t>
            </a:r>
          </a:p>
          <a:p>
            <a:r>
              <a:rPr lang="en-US" dirty="0"/>
              <a:t>Lower Limb Swelling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7003-0940-174C-BE7E-CC988748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Pain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A24A6-214D-1240-B3C3-534E6F1C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threatening causes: ACS, Aortic Dissection, Pulmonary Embolism, Esophageal Rupture, Tension Pneumothorax</a:t>
            </a:r>
          </a:p>
          <a:p>
            <a:r>
              <a:rPr lang="en-US" dirty="0"/>
              <a:t>PACES Cases: Aortic dissection (</a:t>
            </a:r>
            <a:r>
              <a:rPr lang="en-US" dirty="0" err="1"/>
              <a:t>Marfan’s</a:t>
            </a:r>
            <a:r>
              <a:rPr lang="en-US" dirty="0"/>
              <a:t>), pulmonary embolism (hypercoagulable state), </a:t>
            </a:r>
          </a:p>
        </p:txBody>
      </p:sp>
    </p:spTree>
    <p:extLst>
      <p:ext uri="{BB962C8B-B14F-4D97-AF65-F5344CB8AC3E}">
        <p14:creationId xmlns:p14="http://schemas.microsoft.com/office/powerpoint/2010/main" val="218847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9840B-D4AC-2245-A10B-115C23D7F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Chest Pain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9013FF9-1CE8-A44E-9597-737743543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413103"/>
              </p:ext>
            </p:extLst>
          </p:nvPr>
        </p:nvGraphicFramePr>
        <p:xfrm>
          <a:off x="838200" y="1690688"/>
          <a:ext cx="10395858" cy="4717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241">
                  <a:extLst>
                    <a:ext uri="{9D8B030D-6E8A-4147-A177-3AD203B41FA5}">
                      <a16:colId xmlns:a16="http://schemas.microsoft.com/office/drawing/2014/main" val="2182867274"/>
                    </a:ext>
                  </a:extLst>
                </a:gridCol>
                <a:gridCol w="6956617">
                  <a:extLst>
                    <a:ext uri="{9D8B030D-6E8A-4147-A177-3AD203B41FA5}">
                      <a16:colId xmlns:a16="http://schemas.microsoft.com/office/drawing/2014/main" val="3433152149"/>
                    </a:ext>
                  </a:extLst>
                </a:gridCol>
              </a:tblGrid>
              <a:tr h="466022">
                <a:tc>
                  <a:txBody>
                    <a:bodyPr/>
                    <a:lstStyle/>
                    <a:p>
                      <a:r>
                        <a:rPr lang="en-US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244581"/>
                  </a:ext>
                </a:extLst>
              </a:tr>
              <a:tr h="1493825">
                <a:tc>
                  <a:txBody>
                    <a:bodyPr/>
                    <a:lstStyle/>
                    <a:p>
                      <a:r>
                        <a:rPr lang="en-US" dirty="0"/>
                        <a:t>Cardiovascular: Exertional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ACS (Vasculitis)</a:t>
                      </a:r>
                    </a:p>
                    <a:p>
                      <a:r>
                        <a:rPr lang="en-US" dirty="0"/>
                        <a:t>Dissection (</a:t>
                      </a:r>
                      <a:r>
                        <a:rPr lang="en-US" dirty="0" err="1"/>
                        <a:t>Marfan’s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/>
                        <a:t>Pericarditis (SLE, uremia, post-infectious)</a:t>
                      </a:r>
                    </a:p>
                    <a:p>
                      <a:r>
                        <a:rPr lang="en-US" b="1" dirty="0"/>
                        <a:t>Anemia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58580"/>
                  </a:ext>
                </a:extLst>
              </a:tr>
              <a:tr h="804367">
                <a:tc>
                  <a:txBody>
                    <a:bodyPr/>
                    <a:lstStyle/>
                    <a:p>
                      <a:r>
                        <a:rPr lang="en-US" dirty="0"/>
                        <a:t>Respiratory: Cough, 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Pneumothorax</a:t>
                      </a:r>
                    </a:p>
                    <a:p>
                      <a:r>
                        <a:rPr lang="en-US" i="1" dirty="0"/>
                        <a:t>Most respiratory diseases can cause pleuritic chest pain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47448"/>
                  </a:ext>
                </a:extLst>
              </a:tr>
              <a:tr h="1149096">
                <a:tc>
                  <a:txBody>
                    <a:bodyPr/>
                    <a:lstStyle/>
                    <a:p>
                      <a:r>
                        <a:rPr lang="en-US" dirty="0"/>
                        <a:t>GIT: Swallowing association, other GI 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Esophagitis – Candidiasis (HIV)</a:t>
                      </a:r>
                      <a:endParaRPr lang="en-SG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GERD/ulcer</a:t>
                      </a:r>
                      <a:endParaRPr lang="en-SG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Esophageal rupture</a:t>
                      </a:r>
                      <a:r>
                        <a:rPr lang="en-SG" dirty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88600"/>
                  </a:ext>
                </a:extLst>
              </a:tr>
              <a:tr h="804367">
                <a:tc>
                  <a:txBody>
                    <a:bodyPr/>
                    <a:lstStyle/>
                    <a:p>
                      <a:r>
                        <a:rPr lang="en-US" dirty="0"/>
                        <a:t>Musculocutaneous: Movement, touch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Costochondritis</a:t>
                      </a:r>
                    </a:p>
                    <a:p>
                      <a:r>
                        <a:rPr lang="en-US" dirty="0"/>
                        <a:t>Zoster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401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60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7003-0940-174C-BE7E-CC988748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Palpitations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A24A6-214D-1240-B3C3-534E6F1C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Cardiac: </a:t>
            </a:r>
          </a:p>
          <a:p>
            <a:pPr lvl="1"/>
            <a:r>
              <a:rPr lang="en-US" dirty="0"/>
              <a:t>Conduction Problems: Prolonged QTc, </a:t>
            </a:r>
            <a:r>
              <a:rPr lang="en-US" dirty="0" err="1"/>
              <a:t>Brugada</a:t>
            </a:r>
            <a:r>
              <a:rPr lang="en-US" dirty="0"/>
              <a:t>, WPW </a:t>
            </a:r>
          </a:p>
          <a:p>
            <a:pPr lvl="1"/>
            <a:r>
              <a:rPr lang="en-US" dirty="0"/>
              <a:t>Structural Problems: HOCM, valvular pathology</a:t>
            </a:r>
          </a:p>
          <a:p>
            <a:r>
              <a:rPr lang="en-US" dirty="0"/>
              <a:t>Extracardiac:</a:t>
            </a:r>
          </a:p>
          <a:p>
            <a:pPr lvl="1"/>
            <a:r>
              <a:rPr lang="en-US" dirty="0"/>
              <a:t>Endocrine: Thyroid disease, pheochromocytoma</a:t>
            </a:r>
          </a:p>
          <a:p>
            <a:pPr lvl="1"/>
            <a:r>
              <a:rPr lang="en-US" dirty="0"/>
              <a:t>Sinus Tachycardia: Many systemic pathologies – But consider anemia, pulmonary embolism, drugs (sympathomimetics)</a:t>
            </a:r>
          </a:p>
          <a:p>
            <a:r>
              <a:rPr lang="en-US" dirty="0"/>
              <a:t>For AF, consider valvular heart disease and thyroid disease</a:t>
            </a:r>
          </a:p>
        </p:txBody>
      </p:sp>
    </p:spTree>
    <p:extLst>
      <p:ext uri="{BB962C8B-B14F-4D97-AF65-F5344CB8AC3E}">
        <p14:creationId xmlns:p14="http://schemas.microsoft.com/office/powerpoint/2010/main" val="308251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7003-0940-174C-BE7E-CC988748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A24A6-214D-1240-B3C3-534E6F1C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Renal: </a:t>
            </a:r>
            <a:r>
              <a:rPr lang="en-US" b="1" dirty="0"/>
              <a:t>Glomerulonephritis, renal artery stenosis, scleroderma renal crisis</a:t>
            </a:r>
          </a:p>
          <a:p>
            <a:r>
              <a:rPr lang="en-US" b="1" dirty="0"/>
              <a:t>Endocrine</a:t>
            </a:r>
            <a:r>
              <a:rPr lang="en-US" dirty="0"/>
              <a:t>: Grave’s, Cushing’s, Acromegaly, Conn’s, Pheochromocytoma (MEN, NF, VHL)</a:t>
            </a:r>
          </a:p>
          <a:p>
            <a:r>
              <a:rPr lang="en-US" dirty="0"/>
              <a:t>Neurogenic: Cushing’s Reflex</a:t>
            </a:r>
          </a:p>
          <a:p>
            <a:r>
              <a:rPr lang="en-US" dirty="0"/>
              <a:t>Aortic: Coarctation of aorta (NF), </a:t>
            </a:r>
            <a:r>
              <a:rPr lang="en-US" b="1" dirty="0"/>
              <a:t>Vasculitis</a:t>
            </a:r>
          </a:p>
          <a:p>
            <a:r>
              <a:rPr lang="en-US" dirty="0"/>
              <a:t>Labile: White coat</a:t>
            </a:r>
          </a:p>
          <a:p>
            <a:r>
              <a:rPr lang="en-US" dirty="0"/>
              <a:t>Others: Pregnancy (pre-eclampsia), </a:t>
            </a:r>
            <a:r>
              <a:rPr lang="en-US" b="1" dirty="0"/>
              <a:t>OSA</a:t>
            </a:r>
            <a:r>
              <a:rPr lang="en-US" dirty="0"/>
              <a:t> (</a:t>
            </a:r>
            <a:r>
              <a:rPr lang="en-US" dirty="0" err="1"/>
              <a:t>a/w</a:t>
            </a:r>
            <a:r>
              <a:rPr lang="en-US" dirty="0"/>
              <a:t> acromegaly, hypothyroidism, Down’s syndrome), Drugs</a:t>
            </a:r>
          </a:p>
        </p:txBody>
      </p:sp>
    </p:spTree>
    <p:extLst>
      <p:ext uri="{BB962C8B-B14F-4D97-AF65-F5344CB8AC3E}">
        <p14:creationId xmlns:p14="http://schemas.microsoft.com/office/powerpoint/2010/main" val="325151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77003-0940-174C-BE7E-CC988748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Limb Swelling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A24A6-214D-1240-B3C3-534E6F1C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Bilateral</a:t>
            </a:r>
          </a:p>
          <a:p>
            <a:pPr lvl="1"/>
            <a:r>
              <a:rPr lang="en-US" dirty="0"/>
              <a:t>“Fluid Overload”: Intra (cardiac, renal) vs Extravascular (hypoalbuminemia – nephrotic syndrome + scleroderma renal crisis, chronic liver disease, protein losing enteropathy, malignancy)</a:t>
            </a:r>
          </a:p>
          <a:p>
            <a:pPr lvl="1"/>
            <a:r>
              <a:rPr lang="en-US" dirty="0"/>
              <a:t>Systemic: Thyroid (Pretibial myxedema, edema from hypothyroidism), drugs (calcium channel blockers)</a:t>
            </a:r>
          </a:p>
          <a:p>
            <a:pPr lvl="1"/>
            <a:r>
              <a:rPr lang="en-US" dirty="0"/>
              <a:t>Local: CVI, lymphedema, pelvic mass compression</a:t>
            </a:r>
          </a:p>
          <a:p>
            <a:r>
              <a:rPr lang="en-US" dirty="0"/>
              <a:t>Unilateral: Vein (DVT), soft tissue (cellulitis, </a:t>
            </a:r>
            <a:r>
              <a:rPr lang="en-US" dirty="0" err="1"/>
              <a:t>haeamtoma</a:t>
            </a:r>
            <a:r>
              <a:rPr lang="en-US" dirty="0"/>
              <a:t>), joint (arthritis), bone (bone </a:t>
            </a:r>
            <a:r>
              <a:rPr lang="en-US" dirty="0" err="1"/>
              <a:t>tumours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7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ADADA-51D7-1B43-810F-A8A0AEAC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Limb Swelling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95141-629A-CA48-B691-D60F759F8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Nephrotic Syndrome</a:t>
            </a:r>
          </a:p>
          <a:p>
            <a:pPr lvl="1"/>
            <a:r>
              <a:rPr lang="en-US" dirty="0"/>
              <a:t>Primary</a:t>
            </a:r>
          </a:p>
          <a:p>
            <a:pPr lvl="1"/>
            <a:r>
              <a:rPr lang="en-US" dirty="0"/>
              <a:t>DM and obesity</a:t>
            </a:r>
          </a:p>
          <a:p>
            <a:pPr lvl="1"/>
            <a:r>
              <a:rPr lang="en-US" dirty="0"/>
              <a:t>Infection: Hep B/C, HIV, </a:t>
            </a:r>
            <a:r>
              <a:rPr lang="en-US" dirty="0" err="1"/>
              <a:t>parainfectious</a:t>
            </a:r>
            <a:endParaRPr lang="en-US" dirty="0"/>
          </a:p>
          <a:p>
            <a:pPr lvl="1"/>
            <a:r>
              <a:rPr lang="en-US" dirty="0"/>
              <a:t>Autoimmune: SLE</a:t>
            </a:r>
          </a:p>
          <a:p>
            <a:pPr lvl="1"/>
            <a:r>
              <a:rPr lang="en-US" dirty="0"/>
              <a:t>Paraproteinemia: Multiple Myeloma</a:t>
            </a:r>
          </a:p>
          <a:p>
            <a:pPr lvl="1"/>
            <a:r>
              <a:rPr lang="en-US" dirty="0"/>
              <a:t>Malignancy: Association with membranous nephropathy</a:t>
            </a:r>
          </a:p>
          <a:p>
            <a:pPr lvl="1"/>
            <a:r>
              <a:rPr lang="en-US" dirty="0"/>
              <a:t>Drugs: NSAIDs, penicillamine, gold, captopril</a:t>
            </a:r>
            <a:r>
              <a:rPr lang="en-SG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29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359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PACES Approaches Ep3: Cardiology Approaches</vt:lpstr>
      <vt:lpstr>Content</vt:lpstr>
      <vt:lpstr>Chest Pain</vt:lpstr>
      <vt:lpstr>Chest Pain</vt:lpstr>
      <vt:lpstr>Palpitations</vt:lpstr>
      <vt:lpstr>Hypertension</vt:lpstr>
      <vt:lpstr>Lower Limb Swelling</vt:lpstr>
      <vt:lpstr>Lower Limb Swelling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7</cp:revision>
  <dcterms:created xsi:type="dcterms:W3CDTF">2020-06-27T11:48:26Z</dcterms:created>
  <dcterms:modified xsi:type="dcterms:W3CDTF">2020-06-27T15:09:46Z</dcterms:modified>
</cp:coreProperties>
</file>